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6" d="100"/>
          <a:sy n="26" d="100"/>
        </p:scale>
        <p:origin x="86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in Title"/>
          <p:cNvSpPr txBox="1">
            <a:spLocks noGrp="1"/>
          </p:cNvSpPr>
          <p:nvPr>
            <p:ph type="body" sz="quarter" idx="13"/>
          </p:nvPr>
        </p:nvSpPr>
        <p:spPr>
          <a:xfrm>
            <a:off x="932385" y="3100504"/>
            <a:ext cx="22519231" cy="13843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400" b="1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Main Title</a:t>
            </a:r>
          </a:p>
        </p:txBody>
      </p:sp>
      <p:sp>
        <p:nvSpPr>
          <p:cNvPr id="15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563298" y="4550622"/>
            <a:ext cx="21257404" cy="1231901"/>
          </a:xfrm>
          <a:prstGeom prst="rect">
            <a:avLst/>
          </a:prstGeom>
        </p:spPr>
        <p:txBody>
          <a:bodyPr anchor="b"/>
          <a:lstStyle>
            <a:lvl1pPr marL="0" indent="0" algn="ctr">
              <a:buSzTx/>
              <a:buNone/>
              <a:defRPr sz="7400">
                <a:solidFill>
                  <a:srgbClr val="333333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6" name="Presenter 1…"/>
          <p:cNvSpPr txBox="1">
            <a:spLocks noGrp="1"/>
          </p:cNvSpPr>
          <p:nvPr>
            <p:ph type="body" sz="quarter" idx="15"/>
          </p:nvPr>
        </p:nvSpPr>
        <p:spPr>
          <a:xfrm>
            <a:off x="1357955" y="6586539"/>
            <a:ext cx="21668091" cy="22352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700" cap="all" spc="235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Presenter 1</a:t>
            </a:r>
          </a:p>
          <a:p>
            <a:pPr marL="0" indent="0" algn="ctr">
              <a:buSzTx/>
              <a:buNone/>
              <a:defRPr sz="4700" cap="all" spc="235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Presenter 2</a:t>
            </a:r>
          </a:p>
          <a:p>
            <a:pPr marL="0" indent="0" algn="ctr">
              <a:buSzTx/>
              <a:buNone/>
              <a:defRPr sz="4700" cap="all" spc="235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Presenter 3</a:t>
            </a:r>
          </a:p>
        </p:txBody>
      </p:sp>
      <p:sp>
        <p:nvSpPr>
          <p:cNvPr id="17" name="date as: fULL_Month day_number, year"/>
          <p:cNvSpPr txBox="1">
            <a:spLocks noGrp="1"/>
          </p:cNvSpPr>
          <p:nvPr>
            <p:ph type="body" sz="quarter" idx="16"/>
          </p:nvPr>
        </p:nvSpPr>
        <p:spPr>
          <a:xfrm>
            <a:off x="1357955" y="9625755"/>
            <a:ext cx="21668091" cy="698501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3900" cap="all" spc="195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date as: fULL_Month day_number, year</a:t>
            </a:r>
          </a:p>
        </p:txBody>
      </p:sp>
      <p:pic>
        <p:nvPicPr>
          <p:cNvPr id="18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Slot 2. Title of the Presentation in"/>
          <p:cNvSpPr txBox="1">
            <a:spLocks noGrp="1"/>
          </p:cNvSpPr>
          <p:nvPr>
            <p:ph type="body" sz="quarter" idx="13"/>
          </p:nvPr>
        </p:nvSpPr>
        <p:spPr>
          <a:xfrm>
            <a:off x="1268021" y="3785248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2. Title of the Presentation in</a:t>
            </a:r>
          </a:p>
        </p:txBody>
      </p:sp>
      <p:sp>
        <p:nvSpPr>
          <p:cNvPr id="27" name="Title Slot 4. to Duck Around the Title, and put"/>
          <p:cNvSpPr txBox="1">
            <a:spLocks noGrp="1"/>
          </p:cNvSpPr>
          <p:nvPr>
            <p:ph type="body" sz="quarter" idx="14"/>
          </p:nvPr>
        </p:nvSpPr>
        <p:spPr>
          <a:xfrm>
            <a:off x="1268021" y="6959383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4. to Duck Around the Title, and put</a:t>
            </a:r>
          </a:p>
        </p:txBody>
      </p:sp>
      <p:sp>
        <p:nvSpPr>
          <p:cNvPr id="28" name="Title Slot 5. Key Terms in Helvetica Regular."/>
          <p:cNvSpPr txBox="1">
            <a:spLocks noGrp="1"/>
          </p:cNvSpPr>
          <p:nvPr>
            <p:ph type="body" sz="quarter" idx="15"/>
          </p:nvPr>
        </p:nvSpPr>
        <p:spPr>
          <a:xfrm>
            <a:off x="1268021" y="8546443"/>
            <a:ext cx="21847957" cy="13843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400">
                <a:solidFill>
                  <a:srgbClr val="333333"/>
                </a:solidFill>
              </a:defRPr>
            </a:pPr>
            <a:r>
              <a:t>Title Slot 5. Key Terms in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Helvetica Regular</a:t>
            </a:r>
            <a:r>
              <a:t>.</a:t>
            </a:r>
          </a:p>
        </p:txBody>
      </p:sp>
      <p:sp>
        <p:nvSpPr>
          <p:cNvPr id="29" name="Title Slot 6. Use up to 6 of these slots."/>
          <p:cNvSpPr txBox="1">
            <a:spLocks noGrp="1"/>
          </p:cNvSpPr>
          <p:nvPr>
            <p:ph type="body" sz="quarter" idx="16"/>
          </p:nvPr>
        </p:nvSpPr>
        <p:spPr>
          <a:xfrm>
            <a:off x="1268021" y="1013352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6. Use up to 6 of these slots.</a:t>
            </a:r>
          </a:p>
        </p:txBody>
      </p:sp>
      <p:sp>
        <p:nvSpPr>
          <p:cNvPr id="30" name="Title Slot 1. (This paragraph has the Main"/>
          <p:cNvSpPr txBox="1">
            <a:spLocks noGrp="1"/>
          </p:cNvSpPr>
          <p:nvPr>
            <p:ph type="body" sz="quarter" idx="17"/>
          </p:nvPr>
        </p:nvSpPr>
        <p:spPr>
          <a:xfrm>
            <a:off x="1268021" y="219818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1. (This paragraph has the Main</a:t>
            </a:r>
          </a:p>
        </p:txBody>
      </p:sp>
      <p:sp>
        <p:nvSpPr>
          <p:cNvPr id="31" name="Title Slot 3.              ; Use Spaces"/>
          <p:cNvSpPr txBox="1">
            <a:spLocks noGrp="1"/>
          </p:cNvSpPr>
          <p:nvPr>
            <p:ph type="body" sz="quarter" idx="18"/>
          </p:nvPr>
        </p:nvSpPr>
        <p:spPr>
          <a:xfrm>
            <a:off x="1268021" y="5372299"/>
            <a:ext cx="22641163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3.												  ; Use Spaces</a:t>
            </a:r>
          </a:p>
        </p:txBody>
      </p:sp>
      <p:sp>
        <p:nvSpPr>
          <p:cNvPr id="32" name="Bold Blue Lettering"/>
          <p:cNvSpPr txBox="1"/>
          <p:nvPr/>
        </p:nvSpPr>
        <p:spPr>
          <a:xfrm>
            <a:off x="6731075" y="5372316"/>
            <a:ext cx="1450961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400" cap="none" spc="0"/>
            </a:lvl1pPr>
          </a:lstStyle>
          <a:p>
            <a:r>
              <a:t>Bold Blue Lettering</a:t>
            </a:r>
          </a:p>
        </p:txBody>
      </p:sp>
      <p:pic>
        <p:nvPicPr>
          <p:cNvPr id="33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edium Italicized Text…"/>
          <p:cNvSpPr txBox="1">
            <a:spLocks noGrp="1"/>
          </p:cNvSpPr>
          <p:nvPr>
            <p:ph type="body" sz="quarter" idx="13"/>
          </p:nvPr>
        </p:nvSpPr>
        <p:spPr>
          <a:xfrm>
            <a:off x="1248475" y="2577215"/>
            <a:ext cx="21859232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Medium Italicized Text…</a:t>
            </a:r>
          </a:p>
        </p:txBody>
      </p:sp>
      <p:sp>
        <p:nvSpPr>
          <p:cNvPr id="42" name="— bullet 1, the text could be either one line or two lines but don’t insert line breaks (and don’t use periods)"/>
          <p:cNvSpPr txBox="1">
            <a:spLocks noGrp="1"/>
          </p:cNvSpPr>
          <p:nvPr>
            <p:ph type="body" sz="quarter" idx="14"/>
          </p:nvPr>
        </p:nvSpPr>
        <p:spPr>
          <a:xfrm>
            <a:off x="1251182" y="378706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43" name="— bullet 2, there could be parts in italics and emboldened text, just don’t change the typeface or the size"/>
          <p:cNvSpPr txBox="1">
            <a:spLocks noGrp="1"/>
          </p:cNvSpPr>
          <p:nvPr>
            <p:ph type="body" sz="quarter" idx="15"/>
          </p:nvPr>
        </p:nvSpPr>
        <p:spPr>
          <a:xfrm>
            <a:off x="1251182" y="5702060"/>
            <a:ext cx="17014525" cy="1625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44" name="— bullet 3, for any slide with bullets, ensure even spacing"/>
          <p:cNvSpPr txBox="1">
            <a:spLocks noGrp="1"/>
          </p:cNvSpPr>
          <p:nvPr>
            <p:ph type="body" sz="quarter" idx="16"/>
          </p:nvPr>
        </p:nvSpPr>
        <p:spPr>
          <a:xfrm>
            <a:off x="1251182" y="7617077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3, for any slide with bullets, ensure even spacing</a:t>
            </a:r>
          </a:p>
        </p:txBody>
      </p:sp>
      <p:sp>
        <p:nvSpPr>
          <p:cNvPr id="45" name="— bullet 4, but try to mix things up with small images and schematics so as to not make the slide too boring"/>
          <p:cNvSpPr txBox="1">
            <a:spLocks noGrp="1"/>
          </p:cNvSpPr>
          <p:nvPr>
            <p:ph type="body" sz="quarter" idx="17"/>
          </p:nvPr>
        </p:nvSpPr>
        <p:spPr>
          <a:xfrm>
            <a:off x="1251182" y="877007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46" name="— bullet 5, a space is reserved on the right for pics: use it often (alternatively, place images between bullet points)"/>
          <p:cNvSpPr txBox="1">
            <a:spLocks noGrp="1"/>
          </p:cNvSpPr>
          <p:nvPr>
            <p:ph type="body" sz="quarter" idx="18"/>
          </p:nvPr>
        </p:nvSpPr>
        <p:spPr>
          <a:xfrm>
            <a:off x="1251182" y="10685091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47" name="SHORT PRESENTATION TITLE"/>
          <p:cNvSpPr txBox="1">
            <a:spLocks noGrp="1"/>
          </p:cNvSpPr>
          <p:nvPr>
            <p:ph type="body" sz="quarter" idx="19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700" b="1" cap="all" spc="443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SHORT PRESENTATION TITLE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ck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— bullet 1, the text could be either one line or two lines but don’t insert line breaks (and don’t use periods)"/>
          <p:cNvSpPr txBox="1">
            <a:spLocks noGrp="1"/>
          </p:cNvSpPr>
          <p:nvPr>
            <p:ph type="body" sz="quarter" idx="13"/>
          </p:nvPr>
        </p:nvSpPr>
        <p:spPr>
          <a:xfrm>
            <a:off x="1251182" y="2771802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56" name="— bullet 2, there could be parts in italics and emboldened text, just don’t change the typeface or the size"/>
          <p:cNvSpPr txBox="1">
            <a:spLocks noGrp="1"/>
          </p:cNvSpPr>
          <p:nvPr>
            <p:ph type="body" sz="quarter" idx="14"/>
          </p:nvPr>
        </p:nvSpPr>
        <p:spPr>
          <a:xfrm>
            <a:off x="1251182" y="4648699"/>
            <a:ext cx="17014525" cy="162562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57" name="— bullet 3, for any slide with bullets, ensure even spacing"/>
          <p:cNvSpPr txBox="1">
            <a:spLocks noGrp="1"/>
          </p:cNvSpPr>
          <p:nvPr>
            <p:ph type="body" sz="quarter" idx="15"/>
          </p:nvPr>
        </p:nvSpPr>
        <p:spPr>
          <a:xfrm>
            <a:off x="1251182" y="7754814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3, for any slide with bullets, ensure even spacing</a:t>
            </a:r>
          </a:p>
        </p:txBody>
      </p:sp>
      <p:sp>
        <p:nvSpPr>
          <p:cNvPr id="58" name="— bullet 4, but try to mix things up with small images and schematics so as to not make the slide too boring"/>
          <p:cNvSpPr txBox="1">
            <a:spLocks noGrp="1"/>
          </p:cNvSpPr>
          <p:nvPr>
            <p:ph type="body" sz="quarter" idx="16"/>
          </p:nvPr>
        </p:nvSpPr>
        <p:spPr>
          <a:xfrm>
            <a:off x="1251182" y="8907811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59" name="— bullet 5, a space is reserved on the right for pics: use it often (alternatively, place images between bullet points)"/>
          <p:cNvSpPr txBox="1">
            <a:spLocks noGrp="1"/>
          </p:cNvSpPr>
          <p:nvPr>
            <p:ph type="body" sz="quarter" idx="17"/>
          </p:nvPr>
        </p:nvSpPr>
        <p:spPr>
          <a:xfrm>
            <a:off x="1251182" y="10822808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60" name="Line"/>
          <p:cNvSpPr/>
          <p:nvPr/>
        </p:nvSpPr>
        <p:spPr>
          <a:xfrm>
            <a:off x="655590" y="1462361"/>
            <a:ext cx="212423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1" name="HEADING FOR GROUPS OF BULLETS"/>
          <p:cNvSpPr txBox="1">
            <a:spLocks noGrp="1"/>
          </p:cNvSpPr>
          <p:nvPr>
            <p:ph type="body" sz="quarter" idx="18"/>
          </p:nvPr>
        </p:nvSpPr>
        <p:spPr>
          <a:xfrm>
            <a:off x="1225580" y="1783905"/>
            <a:ext cx="20999459" cy="736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200" cap="all" spc="210">
                <a:solidFill>
                  <a:srgbClr val="333333"/>
                </a:solidFill>
              </a:defRPr>
            </a:lvl1pPr>
          </a:lstStyle>
          <a:p>
            <a:r>
              <a:t>HEADING FOR GROUPS OF BULLETS</a:t>
            </a:r>
          </a:p>
        </p:txBody>
      </p:sp>
      <p:sp>
        <p:nvSpPr>
          <p:cNvPr id="62" name="Medium Italicized Text…"/>
          <p:cNvSpPr txBox="1">
            <a:spLocks noGrp="1"/>
          </p:cNvSpPr>
          <p:nvPr>
            <p:ph type="body" sz="quarter" idx="19"/>
          </p:nvPr>
        </p:nvSpPr>
        <p:spPr>
          <a:xfrm>
            <a:off x="1248475" y="6601817"/>
            <a:ext cx="17019940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Medium Italicized Text…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19599929" y="4033975"/>
            <a:ext cx="3272605" cy="5648050"/>
            <a:chOff x="0" y="0"/>
            <a:chExt cx="3272604" cy="5648049"/>
          </a:xfrm>
        </p:grpSpPr>
        <p:sp>
          <p:nvSpPr>
            <p:cNvPr id="63" name="Rectangle"/>
            <p:cNvSpPr/>
            <p:nvPr/>
          </p:nvSpPr>
          <p:spPr>
            <a:xfrm>
              <a:off x="0" y="3809333"/>
              <a:ext cx="1313316" cy="1838717"/>
            </a:xfrm>
            <a:prstGeom prst="rect">
              <a:avLst/>
            </a:prstGeom>
            <a:solidFill>
              <a:srgbClr val="ECE5A6"/>
            </a:solidFill>
            <a:ln w="38100" cap="flat">
              <a:solidFill>
                <a:srgbClr val="BB7F5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" name="Rectangle"/>
            <p:cNvSpPr/>
            <p:nvPr/>
          </p:nvSpPr>
          <p:spPr>
            <a:xfrm>
              <a:off x="1959288" y="3809333"/>
              <a:ext cx="1313317" cy="1838717"/>
            </a:xfrm>
            <a:prstGeom prst="rect">
              <a:avLst/>
            </a:prstGeom>
            <a:solidFill>
              <a:srgbClr val="EAEAEA"/>
            </a:solidFill>
            <a:ln w="38100" cap="flat">
              <a:solidFill>
                <a:srgbClr val="D72E2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quare"/>
            <p:cNvSpPr/>
            <p:nvPr/>
          </p:nvSpPr>
          <p:spPr>
            <a:xfrm>
              <a:off x="716943" y="0"/>
              <a:ext cx="1838717" cy="1838717"/>
            </a:xfrm>
            <a:prstGeom prst="rect">
              <a:avLst/>
            </a:prstGeom>
            <a:solidFill>
              <a:srgbClr val="8697CB"/>
            </a:solidFill>
            <a:ln w="38100" cap="flat">
              <a:solidFill>
                <a:srgbClr val="25456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" name="Line"/>
            <p:cNvSpPr/>
            <p:nvPr/>
          </p:nvSpPr>
          <p:spPr>
            <a:xfrm>
              <a:off x="654288" y="1818576"/>
              <a:ext cx="980761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797"/>
                    <a:pt x="20055" y="5225"/>
                    <a:pt x="16174" y="7359"/>
                  </a:cubicBezTo>
                  <a:cubicBezTo>
                    <a:pt x="12410" y="9428"/>
                    <a:pt x="6684" y="10795"/>
                    <a:pt x="3355" y="13157"/>
                  </a:cubicBezTo>
                  <a:cubicBezTo>
                    <a:pt x="166" y="15418"/>
                    <a:pt x="0" y="1827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" name="Line"/>
            <p:cNvSpPr/>
            <p:nvPr/>
          </p:nvSpPr>
          <p:spPr>
            <a:xfrm>
              <a:off x="1641519" y="1822675"/>
              <a:ext cx="975049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797"/>
                    <a:pt x="1545" y="5225"/>
                    <a:pt x="5426" y="7359"/>
                  </a:cubicBezTo>
                  <a:cubicBezTo>
                    <a:pt x="9190" y="9428"/>
                    <a:pt x="14916" y="10795"/>
                    <a:pt x="18245" y="13157"/>
                  </a:cubicBezTo>
                  <a:cubicBezTo>
                    <a:pt x="21434" y="15418"/>
                    <a:pt x="21600" y="18279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" name="Box…"/>
            <p:cNvSpPr txBox="1"/>
            <p:nvPr/>
          </p:nvSpPr>
          <p:spPr>
            <a:xfrm>
              <a:off x="205615" y="4231486"/>
              <a:ext cx="902085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/>
            <a:p>
              <a:pPr algn="ctr">
                <a:lnSpc>
                  <a:spcPct val="90000"/>
                </a:lnSpc>
                <a:defRPr sz="3100" b="0" cap="none" spc="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sz="3100" b="0" cap="none" spc="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9" name="Box…"/>
            <p:cNvSpPr txBox="1"/>
            <p:nvPr/>
          </p:nvSpPr>
          <p:spPr>
            <a:xfrm>
              <a:off x="2164903" y="4231486"/>
              <a:ext cx="902086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/>
            <a:p>
              <a:pPr algn="ctr">
                <a:lnSpc>
                  <a:spcPct val="90000"/>
                </a:lnSpc>
                <a:defRPr sz="3100" b="0" cap="none" spc="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sz="3100" b="0" cap="none" spc="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70" name="Box…"/>
            <p:cNvSpPr txBox="1"/>
            <p:nvPr/>
          </p:nvSpPr>
          <p:spPr>
            <a:xfrm>
              <a:off x="1185259" y="422153"/>
              <a:ext cx="902085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/>
            <a:p>
              <a:pPr algn="ctr">
                <a:lnSpc>
                  <a:spcPct val="90000"/>
                </a:lnSpc>
                <a:defRPr sz="3100" b="0" cap="none" spc="0">
                  <a:solidFill>
                    <a:srgbClr val="FFFFF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sz="3100" b="0" cap="none" spc="0">
                  <a:solidFill>
                    <a:srgbClr val="FFFFFF"/>
                  </a:solidFill>
                </a:defRPr>
              </a:pPr>
              <a:r>
                <a:t>Text</a:t>
              </a:r>
            </a:p>
          </p:txBody>
        </p:sp>
      </p:grpSp>
      <p:sp>
        <p:nvSpPr>
          <p:cNvPr id="72" name="SHORT PRESENTATION TITLE"/>
          <p:cNvSpPr txBox="1">
            <a:spLocks noGrp="1"/>
          </p:cNvSpPr>
          <p:nvPr>
            <p:ph type="body" sz="quarter" idx="20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700" b="1" cap="all" spc="443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SHORT PRESENTATION TITLE</a:t>
            </a:r>
          </a:p>
        </p:txBody>
      </p:sp>
      <p:sp>
        <p:nvSpPr>
          <p:cNvPr id="73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74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hothead_image.png"/>
          <p:cNvSpPr>
            <a:spLocks noGrp="1"/>
          </p:cNvSpPr>
          <p:nvPr>
            <p:ph type="pic" sz="half" idx="13"/>
          </p:nvPr>
        </p:nvSpPr>
        <p:spPr>
          <a:xfrm>
            <a:off x="13450667" y="2770461"/>
            <a:ext cx="10014345" cy="96805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– this is a small bullet and it’s great for detail text spanning multiple lines (we probably shouldn’t use more than 3 lines if possible)"/>
          <p:cNvSpPr txBox="1"/>
          <p:nvPr/>
        </p:nvSpPr>
        <p:spPr>
          <a:xfrm>
            <a:off x="1185887" y="3923412"/>
            <a:ext cx="1180503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5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 this is a small bullet and it’s great for detail text spanning multiple lines (we probably shouldn’t use more than 3 lines if possible)</a:t>
            </a:r>
          </a:p>
        </p:txBody>
      </p:sp>
      <p:sp>
        <p:nvSpPr>
          <p:cNvPr id="84" name="Small HEADING FOR small BULLEt text"/>
          <p:cNvSpPr txBox="1"/>
          <p:nvPr/>
        </p:nvSpPr>
        <p:spPr>
          <a:xfrm>
            <a:off x="1225580" y="3006977"/>
            <a:ext cx="209994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600" b="0" spc="18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Small HEADING FOR small BULLEt text</a:t>
            </a:r>
          </a:p>
        </p:txBody>
      </p:sp>
      <p:sp>
        <p:nvSpPr>
          <p:cNvPr id="85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6" name="– you can use bold text to emphasize key terms"/>
          <p:cNvSpPr txBox="1"/>
          <p:nvPr/>
        </p:nvSpPr>
        <p:spPr>
          <a:xfrm>
            <a:off x="1185887" y="5893946"/>
            <a:ext cx="11805035" cy="63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5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you can 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bold text</a:t>
            </a:r>
            <a:r>
              <a:t> to emphasize key terms</a:t>
            </a:r>
          </a:p>
        </p:txBody>
      </p:sp>
      <p:sp>
        <p:nvSpPr>
          <p:cNvPr id="87" name="– remember to vertically distribute these bullets evenly"/>
          <p:cNvSpPr txBox="1"/>
          <p:nvPr/>
        </p:nvSpPr>
        <p:spPr>
          <a:xfrm>
            <a:off x="1185887" y="6797690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5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 remember to vertically distribute these bullets evenly</a:t>
            </a:r>
          </a:p>
        </p:txBody>
      </p:sp>
      <p:sp>
        <p:nvSpPr>
          <p:cNvPr id="88" name="– use as many bullets as is necessary but not more"/>
          <p:cNvSpPr txBox="1"/>
          <p:nvPr/>
        </p:nvSpPr>
        <p:spPr>
          <a:xfrm>
            <a:off x="1185887" y="7701427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5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use as many bullets as is necessary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but not more</a:t>
            </a:r>
          </a:p>
        </p:txBody>
      </p:sp>
      <p:sp>
        <p:nvSpPr>
          <p:cNvPr id="89" name="Slide Title Slide Description"/>
          <p:cNvSpPr txBox="1"/>
          <p:nvPr/>
        </p:nvSpPr>
        <p:spPr>
          <a:xfrm>
            <a:off x="1203379" y="1238961"/>
            <a:ext cx="20999458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5000" cap="none" spc="0">
                <a:solidFill>
                  <a:srgbClr val="53585F"/>
                </a:solidFill>
              </a:defRPr>
            </a:pPr>
            <a:r>
              <a:t>Slide Title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 Slide Description</a:t>
            </a:r>
          </a:p>
        </p:txBody>
      </p:sp>
      <p:sp>
        <p:nvSpPr>
          <p:cNvPr id="90" name="Line"/>
          <p:cNvSpPr/>
          <p:nvPr/>
        </p:nvSpPr>
        <p:spPr>
          <a:xfrm>
            <a:off x="655590" y="2243896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" name="SHORT PRESENTATION TITLE"/>
          <p:cNvSpPr txBox="1"/>
          <p:nvPr/>
        </p:nvSpPr>
        <p:spPr>
          <a:xfrm>
            <a:off x="1225580" y="607054"/>
            <a:ext cx="2099945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SHORT PRESENTATION TITLE</a:t>
            </a:r>
          </a:p>
        </p:txBody>
      </p:sp>
      <p:pic>
        <p:nvPicPr>
          <p:cNvPr id="92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hothead_image.png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PHOTO CAPTION"/>
          <p:cNvSpPr txBox="1"/>
          <p:nvPr/>
        </p:nvSpPr>
        <p:spPr>
          <a:xfrm>
            <a:off x="1146156" y="2396006"/>
            <a:ext cx="11667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700" b="0" spc="235">
                <a:solidFill>
                  <a:srgbClr val="333333"/>
                </a:solidFill>
              </a:defRPr>
            </a:lvl1pPr>
          </a:lstStyle>
          <a:p>
            <a:r>
              <a:t>PHOTO CAPTION</a:t>
            </a:r>
          </a:p>
        </p:txBody>
      </p:sp>
      <p:sp>
        <p:nvSpPr>
          <p:cNvPr id="102" name="Photo description text in paragraph form. This can span multiple lines. Use as many lines as is necessary to achieve the desired effect."/>
          <p:cNvSpPr txBox="1"/>
          <p:nvPr/>
        </p:nvSpPr>
        <p:spPr>
          <a:xfrm>
            <a:off x="1152361" y="4060563"/>
            <a:ext cx="1057751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200" b="0" cap="none" spc="0">
                <a:solidFill>
                  <a:srgbClr val="333333"/>
                </a:solidFill>
              </a:defRPr>
            </a:lvl1pPr>
          </a:lstStyle>
          <a:p>
            <a:r>
              <a:t>Photo description text in paragraph form. This can span multiple lines. Use as many lines as is necessary to achieve the desired effect.</a:t>
            </a:r>
          </a:p>
        </p:txBody>
      </p:sp>
      <p:sp>
        <p:nvSpPr>
          <p:cNvPr id="103" name="Attribution Text."/>
          <p:cNvSpPr txBox="1"/>
          <p:nvPr/>
        </p:nvSpPr>
        <p:spPr>
          <a:xfrm>
            <a:off x="1149186" y="11823844"/>
            <a:ext cx="344038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3800" b="0" cap="none" spc="0">
                <a:solidFill>
                  <a:srgbClr val="000000"/>
                </a:solidFill>
              </a:defRPr>
            </a:lvl1pPr>
          </a:lstStyle>
          <a:p>
            <a:r>
              <a:t>Attribution Text.</a:t>
            </a:r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thead_image.png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2" name="PHOTO CAPTION"/>
          <p:cNvSpPr txBox="1"/>
          <p:nvPr/>
        </p:nvSpPr>
        <p:spPr>
          <a:xfrm>
            <a:off x="1357955" y="9623638"/>
            <a:ext cx="2166809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700" b="0" spc="235">
                <a:solidFill>
                  <a:srgbClr val="333333"/>
                </a:solidFill>
              </a:defRPr>
            </a:lvl1pPr>
          </a:lstStyle>
          <a:p>
            <a:r>
              <a:t>PHOTO CAPTION</a:t>
            </a:r>
          </a:p>
        </p:txBody>
      </p:sp>
      <p:sp>
        <p:nvSpPr>
          <p:cNvPr id="113" name="Photo description text in paragraph form. This…"/>
          <p:cNvSpPr txBox="1"/>
          <p:nvPr/>
        </p:nvSpPr>
        <p:spPr>
          <a:xfrm>
            <a:off x="5891359" y="10573177"/>
            <a:ext cx="12601284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4200" b="0" cap="none" spc="0">
                <a:solidFill>
                  <a:srgbClr val="333333"/>
                </a:solidFill>
              </a:defRPr>
            </a:pPr>
            <a:r>
              <a:t>Photo description text in paragraph form. This</a:t>
            </a:r>
          </a:p>
          <a:p>
            <a:pPr algn="ctr">
              <a:defRPr sz="4200" b="0" cap="none" spc="0">
                <a:solidFill>
                  <a:srgbClr val="333333"/>
                </a:solidFill>
              </a:defRPr>
            </a:pPr>
            <a:r>
              <a:t>can span multiple lines. Use as many as is necessary to achieve the desired effect.</a:t>
            </a:r>
          </a:p>
        </p:txBody>
      </p:sp>
      <p:sp>
        <p:nvSpPr>
          <p:cNvPr id="1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hothead_image.png"/>
          <p:cNvSpPr>
            <a:spLocks noGrp="1"/>
          </p:cNvSpPr>
          <p:nvPr>
            <p:ph type="pic" idx="13"/>
          </p:nvPr>
        </p:nvSpPr>
        <p:spPr>
          <a:xfrm>
            <a:off x="-61849" y="-7913"/>
            <a:ext cx="24507660" cy="137317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55590" y="1569950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4" name="RStudio-icon.png" descr="RStudio-icon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2601859" y="419297"/>
            <a:ext cx="1035915" cy="103591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1pPr>
      <a:lvl2pPr marL="124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2pPr>
      <a:lvl3pPr marL="188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3pPr>
      <a:lvl4pPr marL="251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4pPr>
      <a:lvl5pPr marL="315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5pPr>
      <a:lvl6pPr marL="378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6pPr>
      <a:lvl7pPr marL="442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7pPr>
      <a:lvl8pPr marL="505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8pPr>
      <a:lvl9pPr marL="569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hub.com/rich-iannone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riannone" TargetMode="External"/><Relationship Id="rId5" Type="http://schemas.openxmlformats.org/officeDocument/2006/relationships/image" Target="../media/image5.png"/><Relationship Id="rId4" Type="http://schemas.openxmlformats.org/officeDocument/2006/relationships/hyperlink" Target="mailto:rich@rstudio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rich-iannone/presentations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rstudio/gt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ntroducing the gt Package"/>
          <p:cNvSpPr txBox="1">
            <a:spLocks noGrp="1"/>
          </p:cNvSpPr>
          <p:nvPr>
            <p:ph type="body" idx="13"/>
          </p:nvPr>
        </p:nvSpPr>
        <p:spPr>
          <a:xfrm>
            <a:off x="1257649" y="4261705"/>
            <a:ext cx="14298197" cy="13843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b="0">
                <a:solidFill>
                  <a:srgbClr val="53585F"/>
                </a:solidFill>
              </a:defRPr>
            </a:lvl1pPr>
          </a:lstStyle>
          <a:p>
            <a:r>
              <a:t>Introducing the gt Package</a:t>
            </a:r>
          </a:p>
        </p:txBody>
      </p:sp>
      <p:sp>
        <p:nvSpPr>
          <p:cNvPr id="139" name="Rich Iannone"/>
          <p:cNvSpPr txBox="1">
            <a:spLocks noGrp="1"/>
          </p:cNvSpPr>
          <p:nvPr>
            <p:ph type="body" idx="15"/>
          </p:nvPr>
        </p:nvSpPr>
        <p:spPr>
          <a:xfrm>
            <a:off x="1357955" y="6944818"/>
            <a:ext cx="8381628" cy="812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700" cap="all" spc="23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Rich Iannone</a:t>
            </a:r>
          </a:p>
        </p:txBody>
      </p:sp>
      <p:pic>
        <p:nvPicPr>
          <p:cNvPr id="140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21307" y="979653"/>
            <a:ext cx="6891736" cy="7948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envelope.png" descr="envelo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111" y="11175658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ich@rstudio.com"/>
          <p:cNvSpPr txBox="1"/>
          <p:nvPr/>
        </p:nvSpPr>
        <p:spPr>
          <a:xfrm>
            <a:off x="2601990" y="11277258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700" b="0" cap="none" spc="235">
                <a:solidFill>
                  <a:srgbClr val="53585F"/>
                </a:solidFill>
                <a:hlinkClick r:id="rId4"/>
              </a:defRPr>
            </a:lvl1pPr>
          </a:lstStyle>
          <a:p>
            <a:r>
              <a:rPr>
                <a:hlinkClick r:id="rId4"/>
              </a:rPr>
              <a:t>rich@rstudio.com</a:t>
            </a:r>
          </a:p>
        </p:txBody>
      </p:sp>
      <p:pic>
        <p:nvPicPr>
          <p:cNvPr id="143" name="twitter.png" descr="twit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8111" y="10028521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@riannone"/>
          <p:cNvSpPr txBox="1"/>
          <p:nvPr/>
        </p:nvSpPr>
        <p:spPr>
          <a:xfrm>
            <a:off x="2601990" y="10130121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700" b="0" cap="none" spc="235">
                <a:solidFill>
                  <a:srgbClr val="53585F"/>
                </a:solidFill>
                <a:hlinkClick r:id="rId6"/>
              </a:defRPr>
            </a:lvl1pPr>
          </a:lstStyle>
          <a:p>
            <a:r>
              <a:rPr>
                <a:hlinkClick r:id="rId6"/>
              </a:rPr>
              <a:t>@riannone</a:t>
            </a:r>
          </a:p>
        </p:txBody>
      </p:sp>
      <p:pic>
        <p:nvPicPr>
          <p:cNvPr id="145" name="github.png" descr="github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0811" y="8868685"/>
            <a:ext cx="990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ich-iannone"/>
          <p:cNvSpPr txBox="1"/>
          <p:nvPr/>
        </p:nvSpPr>
        <p:spPr>
          <a:xfrm>
            <a:off x="2601990" y="8970285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700" b="0" cap="none" spc="235">
                <a:solidFill>
                  <a:srgbClr val="53585F"/>
                </a:solidFill>
                <a:hlinkClick r:id="rId8"/>
              </a:defRPr>
            </a:lvl1pPr>
          </a:lstStyle>
          <a:p>
            <a:r>
              <a:rPr>
                <a:hlinkClick r:id="rId8"/>
              </a:rPr>
              <a:t>rich-iannone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roup"/>
          <p:cNvGrpSpPr/>
          <p:nvPr/>
        </p:nvGrpSpPr>
        <p:grpSpPr>
          <a:xfrm>
            <a:off x="4994887" y="9989254"/>
            <a:ext cx="14427395" cy="2123982"/>
            <a:chOff x="0" y="0"/>
            <a:chExt cx="14427393" cy="2123981"/>
          </a:xfrm>
        </p:grpSpPr>
        <p:sp>
          <p:nvSpPr>
            <p:cNvPr id="449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452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450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451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footnotes</a:t>
                </a:r>
              </a:p>
            </p:txBody>
          </p:sp>
        </p:grpSp>
        <p:grpSp>
          <p:nvGrpSpPr>
            <p:cNvPr id="455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453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454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source notes</a:t>
                </a:r>
              </a:p>
            </p:txBody>
          </p:sp>
        </p:grpSp>
      </p:grpSp>
      <p:grpSp>
        <p:nvGrpSpPr>
          <p:cNvPr id="462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457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8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59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60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461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463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64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66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467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468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469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470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1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472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4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5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6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7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8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9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0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1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2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3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4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5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6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487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488" name="cell"/>
          <p:cNvSpPr txBox="1"/>
          <p:nvPr/>
        </p:nvSpPr>
        <p:spPr>
          <a:xfrm>
            <a:off x="9665630" y="604729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89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90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91" name="cell"/>
          <p:cNvSpPr txBox="1"/>
          <p:nvPr/>
        </p:nvSpPr>
        <p:spPr>
          <a:xfrm>
            <a:off x="13023420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92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93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94" name="cell"/>
          <p:cNvSpPr txBox="1"/>
          <p:nvPr/>
        </p:nvSpPr>
        <p:spPr>
          <a:xfrm>
            <a:off x="16367182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95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96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97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98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99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500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02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05" name="row group label"/>
          <p:cNvSpPr txBox="1"/>
          <p:nvPr/>
        </p:nvSpPr>
        <p:spPr>
          <a:xfrm>
            <a:off x="4952916" y="60436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-144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506" name="summary label"/>
          <p:cNvSpPr txBox="1"/>
          <p:nvPr/>
        </p:nvSpPr>
        <p:spPr>
          <a:xfrm>
            <a:off x="4970860" y="87766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-144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507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508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509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510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511" name="table…"/>
          <p:cNvSpPr txBox="1"/>
          <p:nvPr/>
        </p:nvSpPr>
        <p:spPr>
          <a:xfrm>
            <a:off x="19605921" y="104518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512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Structural Parts of a 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Do We Have the Functions to Get These…"/>
          <p:cNvSpPr txBox="1"/>
          <p:nvPr/>
        </p:nvSpPr>
        <p:spPr>
          <a:xfrm>
            <a:off x="1248475" y="6045200"/>
            <a:ext cx="2185923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Do We Have the Functions to Get These</a:t>
            </a:r>
          </a:p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Display Tables Made?</a:t>
            </a:r>
          </a:p>
        </p:txBody>
      </p:sp>
      <p:sp>
        <p:nvSpPr>
          <p:cNvPr id="515" name="YES!"/>
          <p:cNvSpPr txBox="1"/>
          <p:nvPr/>
        </p:nvSpPr>
        <p:spPr>
          <a:xfrm>
            <a:off x="1262383" y="8544553"/>
            <a:ext cx="21859233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7400" cap="none" spc="0">
                <a:solidFill>
                  <a:srgbClr val="53585F"/>
                </a:solidFill>
              </a:defRPr>
            </a:lvl1pPr>
          </a:lstStyle>
          <a:p>
            <a:r>
              <a:t>YES!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Functions for Making Display Tables</a:t>
            </a:r>
          </a:p>
        </p:txBody>
      </p:sp>
      <p:graphicFrame>
        <p:nvGraphicFramePr>
          <p:cNvPr id="518" name="Table"/>
          <p:cNvGraphicFramePr/>
          <p:nvPr/>
        </p:nvGraphicFramePr>
        <p:xfrm>
          <a:off x="1670573" y="3285209"/>
          <a:ext cx="6942083" cy="10106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9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Table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1662025" y="15354337"/>
          <a:ext cx="6942084" cy="35417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1" name="Format Data"/>
          <p:cNvSpPr txBox="1"/>
          <p:nvPr/>
        </p:nvSpPr>
        <p:spPr>
          <a:xfrm>
            <a:off x="1654294" y="14574986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grpSp>
        <p:nvGrpSpPr>
          <p:cNvPr id="527" name="Group"/>
          <p:cNvGrpSpPr/>
          <p:nvPr/>
        </p:nvGrpSpPr>
        <p:grpSpPr>
          <a:xfrm>
            <a:off x="13891000" y="5520446"/>
            <a:ext cx="6017952" cy="3238320"/>
            <a:chOff x="0" y="0"/>
            <a:chExt cx="6017951" cy="3238318"/>
          </a:xfrm>
        </p:grpSpPr>
        <p:sp>
          <p:nvSpPr>
            <p:cNvPr id="522" name="Line"/>
            <p:cNvSpPr/>
            <p:nvPr/>
          </p:nvSpPr>
          <p:spPr>
            <a:xfrm>
              <a:off x="0" y="901700"/>
              <a:ext cx="2450294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526" name="Group"/>
            <p:cNvGrpSpPr/>
            <p:nvPr/>
          </p:nvGrpSpPr>
          <p:grpSpPr>
            <a:xfrm>
              <a:off x="2375889" y="0"/>
              <a:ext cx="3642063" cy="3238319"/>
              <a:chOff x="0" y="0"/>
              <a:chExt cx="3642062" cy="3238318"/>
            </a:xfrm>
          </p:grpSpPr>
          <p:pic>
            <p:nvPicPr>
              <p:cNvPr id="52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22429" y="0"/>
                <a:ext cx="2997201" cy="180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4" name="gt table"/>
              <p:cNvSpPr txBox="1"/>
              <p:nvPr/>
            </p:nvSpPr>
            <p:spPr>
              <a:xfrm>
                <a:off x="359719" y="17707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/>
              <a:p>
                <a:pPr algn="ctr">
                  <a:defRPr sz="3200" b="0" cap="none" spc="0">
                    <a:solidFill>
                      <a:srgbClr val="53585F"/>
                    </a:solidFill>
                  </a:defRPr>
                </a:pPr>
                <a:r>
                  <a:rPr b="1"/>
                  <a:t>gt</a:t>
                </a:r>
                <a:r>
                  <a:t> table</a:t>
                </a:r>
              </a:p>
            </p:txBody>
          </p:sp>
          <p:sp>
            <p:nvSpPr>
              <p:cNvPr id="525" name="as HTML, LaTeX,…"/>
              <p:cNvSpPr txBox="1"/>
              <p:nvPr/>
            </p:nvSpPr>
            <p:spPr>
              <a:xfrm>
                <a:off x="0" y="23645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as HTML, LaTeX,</a:t>
                </a:r>
              </a:p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or RTF</a:t>
                </a:r>
              </a:p>
            </p:txBody>
          </p:sp>
        </p:grpSp>
      </p:grpSp>
      <p:grpSp>
        <p:nvGrpSpPr>
          <p:cNvPr id="538" name="Group"/>
          <p:cNvGrpSpPr/>
          <p:nvPr/>
        </p:nvGrpSpPr>
        <p:grpSpPr>
          <a:xfrm>
            <a:off x="4475048" y="5583946"/>
            <a:ext cx="9553858" cy="3174820"/>
            <a:chOff x="0" y="0"/>
            <a:chExt cx="9553856" cy="3174818"/>
          </a:xfrm>
        </p:grpSpPr>
        <p:sp>
          <p:nvSpPr>
            <p:cNvPr id="528" name="Line"/>
            <p:cNvSpPr/>
            <p:nvPr/>
          </p:nvSpPr>
          <p:spPr>
            <a:xfrm>
              <a:off x="3535907" y="838200"/>
              <a:ext cx="2450294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532" name="Group"/>
            <p:cNvGrpSpPr/>
            <p:nvPr/>
          </p:nvGrpSpPr>
          <p:grpSpPr>
            <a:xfrm>
              <a:off x="0" y="12700"/>
              <a:ext cx="3642063" cy="3162119"/>
              <a:chOff x="0" y="0"/>
              <a:chExt cx="3642062" cy="3162118"/>
            </a:xfrm>
          </p:grpSpPr>
          <p:pic>
            <p:nvPicPr>
              <p:cNvPr id="52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54181" y="0"/>
                <a:ext cx="2933701" cy="1651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0" name="table data"/>
              <p:cNvSpPr txBox="1"/>
              <p:nvPr/>
            </p:nvSpPr>
            <p:spPr>
              <a:xfrm>
                <a:off x="359719" y="16945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32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table data</a:t>
                </a:r>
              </a:p>
            </p:txBody>
          </p:sp>
          <p:sp>
            <p:nvSpPr>
              <p:cNvPr id="531" name="tibble or…"/>
              <p:cNvSpPr txBox="1"/>
              <p:nvPr/>
            </p:nvSpPr>
            <p:spPr>
              <a:xfrm>
                <a:off x="0" y="22883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tibble or</a:t>
                </a:r>
              </a:p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data frame</a:t>
                </a:r>
              </a:p>
            </p:txBody>
          </p:sp>
        </p:grpSp>
        <p:grpSp>
          <p:nvGrpSpPr>
            <p:cNvPr id="536" name="Group"/>
            <p:cNvGrpSpPr/>
            <p:nvPr/>
          </p:nvGrpSpPr>
          <p:grpSpPr>
            <a:xfrm>
              <a:off x="5911794" y="0"/>
              <a:ext cx="3642063" cy="3174819"/>
              <a:chOff x="0" y="0"/>
              <a:chExt cx="3642062" cy="3174818"/>
            </a:xfrm>
          </p:grpSpPr>
          <p:pic>
            <p:nvPicPr>
              <p:cNvPr id="53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22431" y="0"/>
                <a:ext cx="2933701" cy="167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4" name="gt object"/>
              <p:cNvSpPr txBox="1"/>
              <p:nvPr/>
            </p:nvSpPr>
            <p:spPr>
              <a:xfrm>
                <a:off x="359719" y="17072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/>
              <a:p>
                <a:pPr algn="ctr">
                  <a:defRPr sz="3200" b="0" cap="none" spc="0">
                    <a:solidFill>
                      <a:srgbClr val="53585F"/>
                    </a:solidFill>
                  </a:defRPr>
                </a:pPr>
                <a:r>
                  <a:rPr b="1"/>
                  <a:t>gt</a:t>
                </a:r>
                <a:r>
                  <a:t> object</a:t>
                </a:r>
              </a:p>
            </p:txBody>
          </p:sp>
          <p:sp>
            <p:nvSpPr>
              <p:cNvPr id="535" name="modifiable with the…"/>
              <p:cNvSpPr txBox="1"/>
              <p:nvPr/>
            </p:nvSpPr>
            <p:spPr>
              <a:xfrm>
                <a:off x="0" y="23010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modifiable with the</a:t>
                </a:r>
              </a:p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all the functions</a:t>
                </a:r>
              </a:p>
            </p:txBody>
          </p:sp>
        </p:grpSp>
        <p:sp>
          <p:nvSpPr>
            <p:cNvPr id="537" name="%&gt;% gt()"/>
            <p:cNvSpPr txBox="1"/>
            <p:nvPr/>
          </p:nvSpPr>
          <p:spPr>
            <a:xfrm>
              <a:off x="3780594" y="130379"/>
              <a:ext cx="1888183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 defTabSz="457200">
                <a:defRPr sz="2900" b="0" cap="none" spc="0">
                  <a:solidFill>
                    <a:srgbClr val="2E2D2E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r>
                <a:t>%&gt;% gt()</a:t>
              </a:r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15438663" y="2863634"/>
            <a:ext cx="2922625" cy="1440050"/>
            <a:chOff x="0" y="0"/>
            <a:chExt cx="2922623" cy="1440048"/>
          </a:xfrm>
        </p:grpSpPr>
        <p:sp>
          <p:nvSpPr>
            <p:cNvPr id="539" name="use this first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use this first</a:t>
              </a:r>
            </a:p>
          </p:txBody>
        </p:sp>
        <p:sp>
          <p:nvSpPr>
            <p:cNvPr id="540" name="once the table data is ready"/>
            <p:cNvSpPr txBox="1"/>
            <p:nvPr/>
          </p:nvSpPr>
          <p:spPr>
            <a:xfrm>
              <a:off x="0" y="551048"/>
              <a:ext cx="2702825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once the table data is ready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Functions for Making Display Tables</a:t>
            </a:r>
          </a:p>
        </p:txBody>
      </p:sp>
      <p:graphicFrame>
        <p:nvGraphicFramePr>
          <p:cNvPr id="544" name="Table"/>
          <p:cNvGraphicFramePr/>
          <p:nvPr/>
        </p:nvGraphicFramePr>
        <p:xfrm>
          <a:off x="1670573" y="3285209"/>
          <a:ext cx="6942083" cy="10106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5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Table</a:t>
            </a:r>
          </a:p>
        </p:txBody>
      </p:sp>
      <p:graphicFrame>
        <p:nvGraphicFramePr>
          <p:cNvPr id="546" name="Table"/>
          <p:cNvGraphicFramePr/>
          <p:nvPr/>
        </p:nvGraphicFramePr>
        <p:xfrm>
          <a:off x="1662025" y="15354337"/>
          <a:ext cx="6942084" cy="35417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7" name="Format Data"/>
          <p:cNvSpPr txBox="1"/>
          <p:nvPr/>
        </p:nvSpPr>
        <p:spPr>
          <a:xfrm>
            <a:off x="1654294" y="14574986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grpSp>
        <p:nvGrpSpPr>
          <p:cNvPr id="551" name="Group"/>
          <p:cNvGrpSpPr/>
          <p:nvPr/>
        </p:nvGrpSpPr>
        <p:grpSpPr>
          <a:xfrm>
            <a:off x="4434365" y="5596646"/>
            <a:ext cx="3642063" cy="3162120"/>
            <a:chOff x="0" y="0"/>
            <a:chExt cx="3642062" cy="3162118"/>
          </a:xfrm>
        </p:grpSpPr>
        <p:pic>
          <p:nvPicPr>
            <p:cNvPr id="54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4181" y="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9" name="table data"/>
            <p:cNvSpPr txBox="1"/>
            <p:nvPr/>
          </p:nvSpPr>
          <p:spPr>
            <a:xfrm>
              <a:off x="359719" y="1694587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table data</a:t>
              </a:r>
            </a:p>
          </p:txBody>
        </p:sp>
        <p:sp>
          <p:nvSpPr>
            <p:cNvPr id="550" name="requires tidying, summarizing, etc."/>
            <p:cNvSpPr txBox="1"/>
            <p:nvPr/>
          </p:nvSpPr>
          <p:spPr>
            <a:xfrm>
              <a:off x="0" y="2288358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requires tidying, summarizing, etc.</a:t>
              </a:r>
            </a:p>
          </p:txBody>
        </p:sp>
      </p:grpSp>
      <p:sp>
        <p:nvSpPr>
          <p:cNvPr id="552" name="use of tidyr,…"/>
          <p:cNvSpPr txBox="1"/>
          <p:nvPr/>
        </p:nvSpPr>
        <p:spPr>
          <a:xfrm>
            <a:off x="8090981" y="5493346"/>
            <a:ext cx="2156895" cy="87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90000"/>
              </a:lnSpc>
              <a:defRPr sz="2700" b="0" cap="none" spc="0">
                <a:solidFill>
                  <a:srgbClr val="53585F"/>
                </a:solidFill>
              </a:defRPr>
            </a:pPr>
            <a:r>
              <a:t>use of tidyr,</a:t>
            </a:r>
          </a:p>
          <a:p>
            <a:pPr algn="ctr">
              <a:lnSpc>
                <a:spcPct val="90000"/>
              </a:lnSpc>
              <a:defRPr sz="2700" b="0" cap="none" spc="0">
                <a:solidFill>
                  <a:srgbClr val="53585F"/>
                </a:solidFill>
              </a:defRPr>
            </a:pPr>
            <a:r>
              <a:t>dplyr, etc.</a:t>
            </a:r>
          </a:p>
        </p:txBody>
      </p:sp>
      <p:sp>
        <p:nvSpPr>
          <p:cNvPr id="553" name="Line"/>
          <p:cNvSpPr/>
          <p:nvPr/>
        </p:nvSpPr>
        <p:spPr>
          <a:xfrm>
            <a:off x="8010955" y="6422146"/>
            <a:ext cx="2450295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564" name="Group"/>
          <p:cNvGrpSpPr/>
          <p:nvPr/>
        </p:nvGrpSpPr>
        <p:grpSpPr>
          <a:xfrm>
            <a:off x="10427358" y="5583946"/>
            <a:ext cx="9553857" cy="3174820"/>
            <a:chOff x="0" y="0"/>
            <a:chExt cx="9553856" cy="3174818"/>
          </a:xfrm>
        </p:grpSpPr>
        <p:sp>
          <p:nvSpPr>
            <p:cNvPr id="554" name="Line"/>
            <p:cNvSpPr/>
            <p:nvPr/>
          </p:nvSpPr>
          <p:spPr>
            <a:xfrm>
              <a:off x="3535907" y="838200"/>
              <a:ext cx="2450294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558" name="Group"/>
            <p:cNvGrpSpPr/>
            <p:nvPr/>
          </p:nvGrpSpPr>
          <p:grpSpPr>
            <a:xfrm>
              <a:off x="0" y="12700"/>
              <a:ext cx="3642063" cy="3162119"/>
              <a:chOff x="0" y="0"/>
              <a:chExt cx="3642062" cy="3162118"/>
            </a:xfrm>
          </p:grpSpPr>
          <p:pic>
            <p:nvPicPr>
              <p:cNvPr id="55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54181" y="0"/>
                <a:ext cx="2933701" cy="1651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6" name="table data"/>
              <p:cNvSpPr txBox="1"/>
              <p:nvPr/>
            </p:nvSpPr>
            <p:spPr>
              <a:xfrm>
                <a:off x="359719" y="16945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32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table data</a:t>
                </a:r>
              </a:p>
            </p:txBody>
          </p:sp>
          <p:sp>
            <p:nvSpPr>
              <p:cNvPr id="557" name="tibble or…"/>
              <p:cNvSpPr txBox="1"/>
              <p:nvPr/>
            </p:nvSpPr>
            <p:spPr>
              <a:xfrm>
                <a:off x="0" y="22883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tibble or</a:t>
                </a:r>
              </a:p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data frame</a:t>
                </a:r>
              </a:p>
            </p:txBody>
          </p:sp>
        </p:grpSp>
        <p:grpSp>
          <p:nvGrpSpPr>
            <p:cNvPr id="562" name="Group"/>
            <p:cNvGrpSpPr/>
            <p:nvPr/>
          </p:nvGrpSpPr>
          <p:grpSpPr>
            <a:xfrm>
              <a:off x="5911794" y="0"/>
              <a:ext cx="3642063" cy="3174819"/>
              <a:chOff x="0" y="0"/>
              <a:chExt cx="3642062" cy="3174818"/>
            </a:xfrm>
          </p:grpSpPr>
          <p:pic>
            <p:nvPicPr>
              <p:cNvPr id="55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22431" y="0"/>
                <a:ext cx="2933701" cy="167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0" name="gt object"/>
              <p:cNvSpPr txBox="1"/>
              <p:nvPr/>
            </p:nvSpPr>
            <p:spPr>
              <a:xfrm>
                <a:off x="359719" y="17072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/>
              <a:p>
                <a:pPr algn="ctr">
                  <a:defRPr sz="3200" b="0" cap="none" spc="0">
                    <a:solidFill>
                      <a:srgbClr val="53585F"/>
                    </a:solidFill>
                  </a:defRPr>
                </a:pPr>
                <a:r>
                  <a:rPr b="1"/>
                  <a:t>gt</a:t>
                </a:r>
                <a:r>
                  <a:t> object</a:t>
                </a:r>
              </a:p>
            </p:txBody>
          </p:sp>
          <p:sp>
            <p:nvSpPr>
              <p:cNvPr id="561" name="modifiable with the…"/>
              <p:cNvSpPr txBox="1"/>
              <p:nvPr/>
            </p:nvSpPr>
            <p:spPr>
              <a:xfrm>
                <a:off x="0" y="23010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modifiable with the</a:t>
                </a:r>
              </a:p>
              <a:p>
                <a:pPr algn="ctr">
                  <a:lnSpc>
                    <a:spcPct val="90000"/>
                  </a:lnSpc>
                  <a:defRPr sz="2700" b="0" cap="none" spc="0">
                    <a:solidFill>
                      <a:srgbClr val="53585F"/>
                    </a:solidFill>
                  </a:defRPr>
                </a:pPr>
                <a:r>
                  <a:t>all the functions</a:t>
                </a:r>
              </a:p>
            </p:txBody>
          </p:sp>
        </p:grpSp>
        <p:sp>
          <p:nvSpPr>
            <p:cNvPr id="563" name="%&gt;% gt()"/>
            <p:cNvSpPr txBox="1"/>
            <p:nvPr/>
          </p:nvSpPr>
          <p:spPr>
            <a:xfrm>
              <a:off x="3780594" y="130379"/>
              <a:ext cx="1888183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 defTabSz="457200">
                <a:defRPr sz="2900" b="0" cap="none" spc="0">
                  <a:solidFill>
                    <a:srgbClr val="2E2D2E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r>
                <a:t>%&gt;% gt()</a:t>
              </a:r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15438663" y="2863634"/>
            <a:ext cx="2922625" cy="1440050"/>
            <a:chOff x="0" y="0"/>
            <a:chExt cx="2922623" cy="1440048"/>
          </a:xfrm>
        </p:grpSpPr>
        <p:sp>
          <p:nvSpPr>
            <p:cNvPr id="565" name="use this first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use this first</a:t>
              </a:r>
            </a:p>
          </p:txBody>
        </p:sp>
        <p:sp>
          <p:nvSpPr>
            <p:cNvPr id="566" name="once the table data is ready"/>
            <p:cNvSpPr txBox="1"/>
            <p:nvPr/>
          </p:nvSpPr>
          <p:spPr>
            <a:xfrm>
              <a:off x="0" y="551048"/>
              <a:ext cx="2702825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once the table data is ready</a:t>
              </a:r>
            </a:p>
          </p:txBody>
        </p:sp>
      </p:grpSp>
      <p:sp>
        <p:nvSpPr>
          <p:cNvPr id="568" name="❶"/>
          <p:cNvSpPr txBox="1"/>
          <p:nvPr/>
        </p:nvSpPr>
        <p:spPr>
          <a:xfrm>
            <a:off x="4127563" y="5180072"/>
            <a:ext cx="107290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900" b="0" cap="none" spc="0">
                <a:solidFill>
                  <a:srgbClr val="53585F"/>
                </a:solidFill>
              </a:defRPr>
            </a:lvl1pPr>
          </a:lstStyle>
          <a:p>
            <a:r>
              <a:t>❶</a:t>
            </a:r>
          </a:p>
        </p:txBody>
      </p:sp>
      <p:sp>
        <p:nvSpPr>
          <p:cNvPr id="569" name="❷"/>
          <p:cNvSpPr txBox="1"/>
          <p:nvPr/>
        </p:nvSpPr>
        <p:spPr>
          <a:xfrm>
            <a:off x="10106370" y="5186511"/>
            <a:ext cx="107290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900" b="0" cap="none" spc="0">
                <a:solidFill>
                  <a:srgbClr val="53585F"/>
                </a:solidFill>
              </a:defRPr>
            </a:lvl1pPr>
          </a:lstStyle>
          <a:p>
            <a:r>
              <a:t>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91710" y="5839222"/>
            <a:ext cx="6294640" cy="3671874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Functions for Making Display Tables</a:t>
            </a:r>
          </a:p>
        </p:txBody>
      </p:sp>
      <p:graphicFrame>
        <p:nvGraphicFramePr>
          <p:cNvPr id="573" name="Table"/>
          <p:cNvGraphicFramePr/>
          <p:nvPr/>
        </p:nvGraphicFramePr>
        <p:xfrm>
          <a:off x="1670573" y="3285209"/>
          <a:ext cx="6942083" cy="10106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4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Table</a:t>
            </a:r>
          </a:p>
        </p:txBody>
      </p:sp>
      <p:sp>
        <p:nvSpPr>
          <p:cNvPr id="575" name="Create/Modify Parts"/>
          <p:cNvSpPr txBox="1"/>
          <p:nvPr/>
        </p:nvSpPr>
        <p:spPr>
          <a:xfrm>
            <a:off x="1645177" y="5109147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Create/Modify Parts</a:t>
            </a:r>
          </a:p>
        </p:txBody>
      </p:sp>
      <p:graphicFrame>
        <p:nvGraphicFramePr>
          <p:cNvPr id="576" name="Table"/>
          <p:cNvGraphicFramePr/>
          <p:nvPr/>
        </p:nvGraphicFramePr>
        <p:xfrm>
          <a:off x="1659548" y="5916209"/>
          <a:ext cx="5697483" cy="202488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tab_header()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table header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tab_spanner()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spanner column label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tab_row_group()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row group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tab_stubhead_label()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label text to the stubhead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tab_footnote()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footnote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tab_source_note()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source note citation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77" name="Table"/>
          <p:cNvGraphicFramePr/>
          <p:nvPr/>
        </p:nvGraphicFramePr>
        <p:xfrm>
          <a:off x="1662025" y="15354337"/>
          <a:ext cx="6942084" cy="35417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8" name="Format Data"/>
          <p:cNvSpPr txBox="1"/>
          <p:nvPr/>
        </p:nvSpPr>
        <p:spPr>
          <a:xfrm>
            <a:off x="1654294" y="14574986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sp>
        <p:nvSpPr>
          <p:cNvPr id="579" name="Line"/>
          <p:cNvSpPr/>
          <p:nvPr/>
        </p:nvSpPr>
        <p:spPr>
          <a:xfrm flipV="1">
            <a:off x="10761908" y="6215693"/>
            <a:ext cx="91766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80" name="Line"/>
          <p:cNvSpPr/>
          <p:nvPr/>
        </p:nvSpPr>
        <p:spPr>
          <a:xfrm>
            <a:off x="12362022" y="6680428"/>
            <a:ext cx="8476843" cy="31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18"/>
                </a:moveTo>
                <a:lnTo>
                  <a:pt x="10675" y="9818"/>
                </a:lnTo>
                <a:lnTo>
                  <a:pt x="10675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81" name="Line"/>
          <p:cNvSpPr/>
          <p:nvPr/>
        </p:nvSpPr>
        <p:spPr>
          <a:xfrm>
            <a:off x="12688947" y="6953666"/>
            <a:ext cx="5146637" cy="1001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6209" y="21600"/>
                </a:lnTo>
                <a:lnTo>
                  <a:pt x="16209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82" name="Line"/>
          <p:cNvSpPr/>
          <p:nvPr/>
        </p:nvSpPr>
        <p:spPr>
          <a:xfrm>
            <a:off x="9943796" y="8561978"/>
            <a:ext cx="10018829" cy="39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950" y="0"/>
                </a:lnTo>
                <a:lnTo>
                  <a:pt x="1295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83" name="Line"/>
          <p:cNvSpPr/>
          <p:nvPr/>
        </p:nvSpPr>
        <p:spPr>
          <a:xfrm>
            <a:off x="12035767" y="9138805"/>
            <a:ext cx="7930823" cy="147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9757" y="0"/>
                </a:lnTo>
                <a:lnTo>
                  <a:pt x="9757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84" name="Rectangle"/>
          <p:cNvSpPr/>
          <p:nvPr/>
        </p:nvSpPr>
        <p:spPr>
          <a:xfrm>
            <a:off x="16200372" y="7827864"/>
            <a:ext cx="97599" cy="3146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85" name="Line"/>
          <p:cNvSpPr/>
          <p:nvPr/>
        </p:nvSpPr>
        <p:spPr>
          <a:xfrm>
            <a:off x="10303929" y="7409643"/>
            <a:ext cx="7534466" cy="743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056" y="0"/>
                </a:lnTo>
                <a:lnTo>
                  <a:pt x="17056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86" name="gt object"/>
          <p:cNvSpPr txBox="1"/>
          <p:nvPr/>
        </p:nvSpPr>
        <p:spPr>
          <a:xfrm>
            <a:off x="18487817" y="9680486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587" name="Use as many (or as few) of these as you need!"/>
          <p:cNvSpPr txBox="1"/>
          <p:nvPr/>
        </p:nvSpPr>
        <p:spPr>
          <a:xfrm>
            <a:off x="1642832" y="10033389"/>
            <a:ext cx="1651546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Use as many (or as few) of these as you need!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48172 0.000607" pathEditMode="relative">
                                      <p:cBhvr>
                                        <p:cTn id="6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2" animBg="1" advAuto="0"/>
      <p:bldP spid="580" grpId="3" animBg="1" advAuto="0"/>
      <p:bldP spid="581" grpId="4" animBg="1" advAuto="0"/>
      <p:bldP spid="582" grpId="6" animBg="1" advAuto="0"/>
      <p:bldP spid="583" grpId="7" animBg="1" advAuto="0"/>
      <p:bldP spid="585" grpId="5" animBg="1" advAuto="0"/>
      <p:bldP spid="586" grpId="8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Functions for Making Display Tables</a:t>
            </a:r>
          </a:p>
        </p:txBody>
      </p:sp>
      <p:sp>
        <p:nvSpPr>
          <p:cNvPr id="590" name="Create/Modify Parts"/>
          <p:cNvSpPr txBox="1"/>
          <p:nvPr/>
        </p:nvSpPr>
        <p:spPr>
          <a:xfrm>
            <a:off x="-14988545" y="5109147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Create/Modify Parts</a:t>
            </a:r>
          </a:p>
        </p:txBody>
      </p:sp>
      <p:graphicFrame>
        <p:nvGraphicFramePr>
          <p:cNvPr id="591" name="Table"/>
          <p:cNvGraphicFramePr/>
          <p:nvPr/>
        </p:nvGraphicFramePr>
        <p:xfrm>
          <a:off x="-14974173" y="5916209"/>
          <a:ext cx="5697483" cy="202488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tab_header()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table header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tab_spanner()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spanner column label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tab_row_group()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row group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tab_stubhead_label()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label text to the stubhead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tab_footnote()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footnote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tab_source_note()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source note citation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92" name="Table"/>
          <p:cNvGraphicFramePr/>
          <p:nvPr/>
        </p:nvGraphicFramePr>
        <p:xfrm>
          <a:off x="1662025" y="5887939"/>
          <a:ext cx="6942084" cy="35417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93" name="Format Data"/>
          <p:cNvSpPr txBox="1"/>
          <p:nvPr/>
        </p:nvSpPr>
        <p:spPr>
          <a:xfrm>
            <a:off x="1654294" y="5108588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6791" y="5839222"/>
            <a:ext cx="6294640" cy="367187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95" name="Table"/>
          <p:cNvGraphicFramePr/>
          <p:nvPr/>
        </p:nvGraphicFramePr>
        <p:xfrm>
          <a:off x="1670573" y="3285209"/>
          <a:ext cx="6942083" cy="10106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6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Table</a:t>
            </a:r>
          </a:p>
        </p:txBody>
      </p:sp>
      <p:grpSp>
        <p:nvGrpSpPr>
          <p:cNvPr id="599" name="Group"/>
          <p:cNvGrpSpPr/>
          <p:nvPr/>
        </p:nvGrpSpPr>
        <p:grpSpPr>
          <a:xfrm>
            <a:off x="14092274" y="6179151"/>
            <a:ext cx="6738149" cy="4191753"/>
            <a:chOff x="0" y="0"/>
            <a:chExt cx="6738147" cy="4191751"/>
          </a:xfrm>
        </p:grpSpPr>
        <p:sp>
          <p:nvSpPr>
            <p:cNvPr id="597" name="Line"/>
            <p:cNvSpPr/>
            <p:nvPr/>
          </p:nvSpPr>
          <p:spPr>
            <a:xfrm flipV="1">
              <a:off x="237160" y="1766134"/>
              <a:ext cx="650098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8" name="Line"/>
            <p:cNvSpPr/>
            <p:nvPr/>
          </p:nvSpPr>
          <p:spPr>
            <a:xfrm>
              <a:off x="0" y="0"/>
              <a:ext cx="252260" cy="4191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314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600" name="gt object"/>
          <p:cNvSpPr txBox="1"/>
          <p:nvPr/>
        </p:nvSpPr>
        <p:spPr>
          <a:xfrm>
            <a:off x="18487817" y="9680486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601" name="These make the data appear as you want the data to appear."/>
          <p:cNvSpPr txBox="1"/>
          <p:nvPr/>
        </p:nvSpPr>
        <p:spPr>
          <a:xfrm>
            <a:off x="1595383" y="10982359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These make the data appear as you want the data to appear.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1" animBg="1" advAuto="0"/>
      <p:bldP spid="600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Functions for Making Display Tables</a:t>
            </a:r>
          </a:p>
        </p:txBody>
      </p:sp>
      <p:sp>
        <p:nvSpPr>
          <p:cNvPr id="604" name="Create/Modify Parts"/>
          <p:cNvSpPr txBox="1"/>
          <p:nvPr/>
        </p:nvSpPr>
        <p:spPr>
          <a:xfrm>
            <a:off x="-14988545" y="5109147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Create/Modify Parts</a:t>
            </a:r>
          </a:p>
        </p:txBody>
      </p:sp>
      <p:graphicFrame>
        <p:nvGraphicFramePr>
          <p:cNvPr id="605" name="Table"/>
          <p:cNvGraphicFramePr/>
          <p:nvPr/>
        </p:nvGraphicFramePr>
        <p:xfrm>
          <a:off x="-14974173" y="5916209"/>
          <a:ext cx="5697483" cy="202488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tab_header()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table header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tab_spanner()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spanner column label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tab_row_group()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row group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tab_stubhead_label()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label text to the stubhead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tab_footnote()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footnote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tab_source_note()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source note citation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06" name="Table"/>
          <p:cNvGraphicFramePr/>
          <p:nvPr/>
        </p:nvGraphicFramePr>
        <p:xfrm>
          <a:off x="1662025" y="5887939"/>
          <a:ext cx="6942084" cy="35417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07" name="Format Data"/>
          <p:cNvSpPr txBox="1"/>
          <p:nvPr/>
        </p:nvSpPr>
        <p:spPr>
          <a:xfrm>
            <a:off x="1654294" y="5108588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pic>
        <p:nvPicPr>
          <p:cNvPr id="6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7765" y="5839222"/>
            <a:ext cx="6294640" cy="367187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09" name="Table"/>
          <p:cNvGraphicFramePr/>
          <p:nvPr/>
        </p:nvGraphicFramePr>
        <p:xfrm>
          <a:off x="1670573" y="3285209"/>
          <a:ext cx="6942083" cy="10106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0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Table</a:t>
            </a:r>
          </a:p>
        </p:txBody>
      </p:sp>
      <p:grpSp>
        <p:nvGrpSpPr>
          <p:cNvPr id="628" name="Group"/>
          <p:cNvGrpSpPr/>
          <p:nvPr/>
        </p:nvGrpSpPr>
        <p:grpSpPr>
          <a:xfrm>
            <a:off x="14983927" y="5479162"/>
            <a:ext cx="3768573" cy="5252008"/>
            <a:chOff x="0" y="0"/>
            <a:chExt cx="3768572" cy="5252006"/>
          </a:xfrm>
        </p:grpSpPr>
        <p:sp>
          <p:nvSpPr>
            <p:cNvPr id="611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2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3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4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7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8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9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0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1" name="0.135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0.135</a:t>
              </a:r>
            </a:p>
          </p:txBody>
        </p:sp>
        <p:sp>
          <p:nvSpPr>
            <p:cNvPr id="622" name="5.924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5.924</a:t>
              </a:r>
            </a:p>
          </p:txBody>
        </p:sp>
        <p:sp>
          <p:nvSpPr>
            <p:cNvPr id="623" name="803.643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803.643</a:t>
              </a:r>
            </a:p>
          </p:txBody>
        </p:sp>
        <p:sp>
          <p:nvSpPr>
            <p:cNvPr id="624" name="6271.201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6271.201</a:t>
              </a:r>
            </a:p>
          </p:txBody>
        </p:sp>
        <p:sp>
          <p:nvSpPr>
            <p:cNvPr id="625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lnSpc>
                  <a:spcPct val="80000"/>
                </a:lnSpc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numeric_col</a:t>
              </a:r>
            </a:p>
          </p:txBody>
        </p:sp>
        <p:sp>
          <p:nvSpPr>
            <p:cNvPr id="626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7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646" name="Group"/>
          <p:cNvGrpSpPr/>
          <p:nvPr/>
        </p:nvGrpSpPr>
        <p:grpSpPr>
          <a:xfrm>
            <a:off x="19936838" y="5479162"/>
            <a:ext cx="3768574" cy="5252008"/>
            <a:chOff x="0" y="0"/>
            <a:chExt cx="3768572" cy="5252006"/>
          </a:xfrm>
        </p:grpSpPr>
        <p:sp>
          <p:nvSpPr>
            <p:cNvPr id="629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0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1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4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5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6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7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8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9" name="0.1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0.1</a:t>
              </a:r>
            </a:p>
          </p:txBody>
        </p:sp>
        <p:sp>
          <p:nvSpPr>
            <p:cNvPr id="640" name="5.9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5.9</a:t>
              </a:r>
            </a:p>
          </p:txBody>
        </p:sp>
        <p:sp>
          <p:nvSpPr>
            <p:cNvPr id="641" name="803.6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803.6</a:t>
              </a:r>
            </a:p>
          </p:txBody>
        </p:sp>
        <p:sp>
          <p:nvSpPr>
            <p:cNvPr id="642" name="6,271.2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6,271.2</a:t>
              </a:r>
            </a:p>
          </p:txBody>
        </p:sp>
        <p:sp>
          <p:nvSpPr>
            <p:cNvPr id="643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lnSpc>
                  <a:spcPct val="80000"/>
                </a:lnSpc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numeric_col</a:t>
              </a:r>
            </a:p>
          </p:txBody>
        </p:sp>
        <p:sp>
          <p:nvSpPr>
            <p:cNvPr id="644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45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647" name="Line"/>
          <p:cNvSpPr/>
          <p:nvPr/>
        </p:nvSpPr>
        <p:spPr>
          <a:xfrm>
            <a:off x="18723074" y="8281889"/>
            <a:ext cx="128550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48" name="decimals = 1"/>
          <p:cNvSpPr txBox="1"/>
          <p:nvPr/>
        </p:nvSpPr>
        <p:spPr>
          <a:xfrm>
            <a:off x="17840638" y="11088376"/>
            <a:ext cx="30503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decimals = 1</a:t>
            </a:r>
          </a:p>
        </p:txBody>
      </p:sp>
      <p:sp>
        <p:nvSpPr>
          <p:cNvPr id="649" name="Circle"/>
          <p:cNvSpPr/>
          <p:nvPr/>
        </p:nvSpPr>
        <p:spPr>
          <a:xfrm>
            <a:off x="1491885" y="5999143"/>
            <a:ext cx="342828" cy="342828"/>
          </a:xfrm>
          <a:prstGeom prst="ellipse">
            <a:avLst/>
          </a:prstGeom>
          <a:solidFill>
            <a:srgbClr val="56C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50" name="before"/>
          <p:cNvSpPr txBox="1"/>
          <p:nvPr/>
        </p:nvSpPr>
        <p:spPr>
          <a:xfrm>
            <a:off x="15728165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i="1" cap="none" spc="0">
                <a:solidFill>
                  <a:srgbClr val="53585F"/>
                </a:solidFill>
              </a:defRPr>
            </a:lvl1pPr>
          </a:lstStyle>
          <a:p>
            <a:r>
              <a:t>before</a:t>
            </a:r>
          </a:p>
        </p:txBody>
      </p:sp>
      <p:sp>
        <p:nvSpPr>
          <p:cNvPr id="651" name="after"/>
          <p:cNvSpPr txBox="1"/>
          <p:nvPr/>
        </p:nvSpPr>
        <p:spPr>
          <a:xfrm>
            <a:off x="20681077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i="1" cap="none" spc="0">
                <a:solidFill>
                  <a:srgbClr val="53585F"/>
                </a:solidFill>
              </a:defRPr>
            </a:lvl1pPr>
          </a:lstStyle>
          <a:p>
            <a:r>
              <a:t>after</a:t>
            </a:r>
          </a:p>
        </p:txBody>
      </p:sp>
      <p:sp>
        <p:nvSpPr>
          <p:cNvPr id="652" name="Formatting numbers is super simple."/>
          <p:cNvSpPr txBox="1"/>
          <p:nvPr/>
        </p:nvSpPr>
        <p:spPr>
          <a:xfrm>
            <a:off x="1595383" y="10982359"/>
            <a:ext cx="1317330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Formatting numbers is super simple.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Functions for Making Display Tables</a:t>
            </a:r>
          </a:p>
        </p:txBody>
      </p:sp>
      <p:graphicFrame>
        <p:nvGraphicFramePr>
          <p:cNvPr id="655" name="Table"/>
          <p:cNvGraphicFramePr/>
          <p:nvPr/>
        </p:nvGraphicFramePr>
        <p:xfrm>
          <a:off x="1662025" y="5887939"/>
          <a:ext cx="6942084" cy="35417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415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415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415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415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56" name="Format Data"/>
          <p:cNvSpPr txBox="1"/>
          <p:nvPr/>
        </p:nvSpPr>
        <p:spPr>
          <a:xfrm>
            <a:off x="1654294" y="5108588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graphicFrame>
        <p:nvGraphicFramePr>
          <p:cNvPr id="657" name="Table"/>
          <p:cNvGraphicFramePr/>
          <p:nvPr/>
        </p:nvGraphicFramePr>
        <p:xfrm>
          <a:off x="1670573" y="3285209"/>
          <a:ext cx="6942083" cy="10106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8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Table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4983927" y="5479162"/>
            <a:ext cx="3768573" cy="5252008"/>
            <a:chOff x="0" y="0"/>
            <a:chExt cx="3768572" cy="5252006"/>
          </a:xfrm>
        </p:grpSpPr>
        <p:sp>
          <p:nvSpPr>
            <p:cNvPr id="659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0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1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2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69" name="0.135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0.135</a:t>
              </a:r>
            </a:p>
          </p:txBody>
        </p:sp>
        <p:sp>
          <p:nvSpPr>
            <p:cNvPr id="670" name="5.924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5.924</a:t>
              </a:r>
            </a:p>
          </p:txBody>
        </p:sp>
        <p:sp>
          <p:nvSpPr>
            <p:cNvPr id="671" name="803.643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803.643</a:t>
              </a:r>
            </a:p>
          </p:txBody>
        </p:sp>
        <p:sp>
          <p:nvSpPr>
            <p:cNvPr id="672" name="6271.201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6271.201</a:t>
              </a:r>
            </a:p>
          </p:txBody>
        </p:sp>
        <p:sp>
          <p:nvSpPr>
            <p:cNvPr id="673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lnSpc>
                  <a:spcPct val="80000"/>
                </a:lnSpc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numeric_col</a:t>
              </a:r>
            </a:p>
          </p:txBody>
        </p:sp>
        <p:sp>
          <p:nvSpPr>
            <p:cNvPr id="674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5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694" name="Group"/>
          <p:cNvGrpSpPr/>
          <p:nvPr/>
        </p:nvGrpSpPr>
        <p:grpSpPr>
          <a:xfrm>
            <a:off x="19936838" y="5479162"/>
            <a:ext cx="3768574" cy="5252008"/>
            <a:chOff x="0" y="0"/>
            <a:chExt cx="3768572" cy="5252006"/>
          </a:xfrm>
        </p:grpSpPr>
        <p:sp>
          <p:nvSpPr>
            <p:cNvPr id="677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8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9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7" name="€0,14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€0,14</a:t>
              </a:r>
            </a:p>
          </p:txBody>
        </p:sp>
        <p:sp>
          <p:nvSpPr>
            <p:cNvPr id="688" name="€5,92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€5,92</a:t>
              </a:r>
            </a:p>
          </p:txBody>
        </p:sp>
        <p:sp>
          <p:nvSpPr>
            <p:cNvPr id="689" name="€803,64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€803,64</a:t>
              </a:r>
            </a:p>
          </p:txBody>
        </p:sp>
        <p:sp>
          <p:nvSpPr>
            <p:cNvPr id="690" name="€6 271,20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€6 271,20</a:t>
              </a:r>
            </a:p>
          </p:txBody>
        </p:sp>
        <p:sp>
          <p:nvSpPr>
            <p:cNvPr id="691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lnSpc>
                  <a:spcPct val="80000"/>
                </a:lnSpc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numeric_col</a:t>
              </a:r>
            </a:p>
          </p:txBody>
        </p:sp>
        <p:sp>
          <p:nvSpPr>
            <p:cNvPr id="692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93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695" name="Line"/>
          <p:cNvSpPr/>
          <p:nvPr/>
        </p:nvSpPr>
        <p:spPr>
          <a:xfrm>
            <a:off x="18723074" y="8281889"/>
            <a:ext cx="128550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96" name="currency = “EUR”"/>
          <p:cNvSpPr txBox="1"/>
          <p:nvPr/>
        </p:nvSpPr>
        <p:spPr>
          <a:xfrm>
            <a:off x="17351291" y="11088376"/>
            <a:ext cx="40290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currency = “EUR”</a:t>
            </a:r>
          </a:p>
        </p:txBody>
      </p:sp>
      <p:sp>
        <p:nvSpPr>
          <p:cNvPr id="697" name="locale = “fr_FR”"/>
          <p:cNvSpPr txBox="1"/>
          <p:nvPr/>
        </p:nvSpPr>
        <p:spPr>
          <a:xfrm>
            <a:off x="17351291" y="11687503"/>
            <a:ext cx="40290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locale = “fr_FR”</a:t>
            </a:r>
          </a:p>
        </p:txBody>
      </p:sp>
      <p:sp>
        <p:nvSpPr>
          <p:cNvPr id="698" name="Circle"/>
          <p:cNvSpPr/>
          <p:nvPr/>
        </p:nvSpPr>
        <p:spPr>
          <a:xfrm>
            <a:off x="1491885" y="7769193"/>
            <a:ext cx="342828" cy="342828"/>
          </a:xfrm>
          <a:prstGeom prst="ellipse">
            <a:avLst/>
          </a:prstGeom>
          <a:solidFill>
            <a:srgbClr val="56C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99" name="before"/>
          <p:cNvSpPr txBox="1"/>
          <p:nvPr/>
        </p:nvSpPr>
        <p:spPr>
          <a:xfrm>
            <a:off x="15728165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i="1" cap="none" spc="0">
                <a:solidFill>
                  <a:srgbClr val="53585F"/>
                </a:solidFill>
              </a:defRPr>
            </a:lvl1pPr>
          </a:lstStyle>
          <a:p>
            <a:r>
              <a:t>before</a:t>
            </a:r>
          </a:p>
        </p:txBody>
      </p:sp>
      <p:sp>
        <p:nvSpPr>
          <p:cNvPr id="700" name="after"/>
          <p:cNvSpPr txBox="1"/>
          <p:nvPr/>
        </p:nvSpPr>
        <p:spPr>
          <a:xfrm>
            <a:off x="20681077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i="1" cap="none" spc="0">
                <a:solidFill>
                  <a:srgbClr val="53585F"/>
                </a:solidFill>
              </a:defRPr>
            </a:lvl1pPr>
          </a:lstStyle>
          <a:p>
            <a:r>
              <a:t>after</a:t>
            </a:r>
          </a:p>
        </p:txBody>
      </p:sp>
      <p:sp>
        <p:nvSpPr>
          <p:cNvPr id="701" name="gt knows about currencies… and locales!"/>
          <p:cNvSpPr txBox="1"/>
          <p:nvPr/>
        </p:nvSpPr>
        <p:spPr>
          <a:xfrm>
            <a:off x="1595383" y="10982354"/>
            <a:ext cx="13173303" cy="77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knows about currencies… and locales!</a:t>
            </a:r>
          </a:p>
        </p:txBody>
      </p:sp>
      <p:sp>
        <p:nvSpPr>
          <p:cNvPr id="702" name="$€¥£₽₨₩฿₺₮₱₭₴₦₹₲₪₡₵₢₳₥₯"/>
          <p:cNvSpPr txBox="1"/>
          <p:nvPr/>
        </p:nvSpPr>
        <p:spPr>
          <a:xfrm>
            <a:off x="1556792" y="11917212"/>
            <a:ext cx="14017827" cy="1095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500" b="0" cap="none" spc="0">
                <a:solidFill>
                  <a:srgbClr val="2F8E2B"/>
                </a:solidFill>
              </a:defRPr>
            </a:lvl1pPr>
          </a:lstStyle>
          <a:p>
            <a:r>
              <a:t>$€¥£₽₨₩฿₺₮₱₭₴₦₹₲₪₡₵₢₳₥₯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Functions for Making Display Tables</a:t>
            </a:r>
          </a:p>
        </p:txBody>
      </p:sp>
      <p:graphicFrame>
        <p:nvGraphicFramePr>
          <p:cNvPr id="705" name="Table"/>
          <p:cNvGraphicFramePr/>
          <p:nvPr/>
        </p:nvGraphicFramePr>
        <p:xfrm>
          <a:off x="1662025" y="5887939"/>
          <a:ext cx="6942084" cy="35417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6" name="Format Data"/>
          <p:cNvSpPr txBox="1"/>
          <p:nvPr/>
        </p:nvSpPr>
        <p:spPr>
          <a:xfrm>
            <a:off x="1654294" y="5108588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graphicFrame>
        <p:nvGraphicFramePr>
          <p:cNvPr id="707" name="Table"/>
          <p:cNvGraphicFramePr/>
          <p:nvPr/>
        </p:nvGraphicFramePr>
        <p:xfrm>
          <a:off x="1670573" y="3285209"/>
          <a:ext cx="6942083" cy="10106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8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Table</a:t>
            </a:r>
          </a:p>
        </p:txBody>
      </p:sp>
      <p:grpSp>
        <p:nvGrpSpPr>
          <p:cNvPr id="726" name="Group"/>
          <p:cNvGrpSpPr/>
          <p:nvPr/>
        </p:nvGrpSpPr>
        <p:grpSpPr>
          <a:xfrm>
            <a:off x="14983927" y="5479162"/>
            <a:ext cx="3768573" cy="5252008"/>
            <a:chOff x="0" y="0"/>
            <a:chExt cx="3768572" cy="5252006"/>
          </a:xfrm>
        </p:grpSpPr>
        <p:sp>
          <p:nvSpPr>
            <p:cNvPr id="709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0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1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19" name="0.135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0.135</a:t>
              </a:r>
            </a:p>
          </p:txBody>
        </p:sp>
        <p:sp>
          <p:nvSpPr>
            <p:cNvPr id="720" name="NA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NA</a:t>
              </a:r>
            </a:p>
          </p:txBody>
        </p:sp>
        <p:sp>
          <p:nvSpPr>
            <p:cNvPr id="721" name="803.643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803.643</a:t>
              </a:r>
            </a:p>
          </p:txBody>
        </p:sp>
        <p:sp>
          <p:nvSpPr>
            <p:cNvPr id="722" name="NA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NA</a:t>
              </a:r>
            </a:p>
          </p:txBody>
        </p:sp>
        <p:sp>
          <p:nvSpPr>
            <p:cNvPr id="723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lnSpc>
                  <a:spcPct val="80000"/>
                </a:lnSpc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numeric_col</a:t>
              </a:r>
            </a:p>
          </p:txBody>
        </p:sp>
        <p:sp>
          <p:nvSpPr>
            <p:cNvPr id="724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5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744" name="Group"/>
          <p:cNvGrpSpPr/>
          <p:nvPr/>
        </p:nvGrpSpPr>
        <p:grpSpPr>
          <a:xfrm>
            <a:off x="19936838" y="5479162"/>
            <a:ext cx="3768574" cy="5252008"/>
            <a:chOff x="0" y="0"/>
            <a:chExt cx="3768572" cy="5252006"/>
          </a:xfrm>
        </p:grpSpPr>
        <p:sp>
          <p:nvSpPr>
            <p:cNvPr id="727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8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29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3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37" name="0.135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0.135</a:t>
              </a:r>
            </a:p>
          </p:txBody>
        </p:sp>
        <p:sp>
          <p:nvSpPr>
            <p:cNvPr id="738" name="—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—</a:t>
              </a:r>
            </a:p>
          </p:txBody>
        </p:sp>
        <p:sp>
          <p:nvSpPr>
            <p:cNvPr id="739" name="803.643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803.643</a:t>
              </a:r>
            </a:p>
          </p:txBody>
        </p:sp>
        <p:sp>
          <p:nvSpPr>
            <p:cNvPr id="740" name="—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—</a:t>
              </a:r>
            </a:p>
          </p:txBody>
        </p:sp>
        <p:sp>
          <p:nvSpPr>
            <p:cNvPr id="741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lnSpc>
                  <a:spcPct val="80000"/>
                </a:lnSpc>
                <a:defRPr sz="3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numeric_col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43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745" name="Line"/>
          <p:cNvSpPr/>
          <p:nvPr/>
        </p:nvSpPr>
        <p:spPr>
          <a:xfrm>
            <a:off x="18723074" y="8281889"/>
            <a:ext cx="128550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6" name="Circle"/>
          <p:cNvSpPr/>
          <p:nvPr/>
        </p:nvSpPr>
        <p:spPr>
          <a:xfrm>
            <a:off x="1491885" y="10102481"/>
            <a:ext cx="342828" cy="342828"/>
          </a:xfrm>
          <a:prstGeom prst="ellipse">
            <a:avLst/>
          </a:prstGeom>
          <a:solidFill>
            <a:srgbClr val="56C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7" name="before"/>
          <p:cNvSpPr txBox="1"/>
          <p:nvPr/>
        </p:nvSpPr>
        <p:spPr>
          <a:xfrm>
            <a:off x="15728165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i="1" cap="none" spc="0">
                <a:solidFill>
                  <a:srgbClr val="53585F"/>
                </a:solidFill>
              </a:defRPr>
            </a:lvl1pPr>
          </a:lstStyle>
          <a:p>
            <a:r>
              <a:t>before</a:t>
            </a:r>
          </a:p>
        </p:txBody>
      </p:sp>
      <p:sp>
        <p:nvSpPr>
          <p:cNvPr id="748" name="after"/>
          <p:cNvSpPr txBox="1"/>
          <p:nvPr/>
        </p:nvSpPr>
        <p:spPr>
          <a:xfrm>
            <a:off x="20681077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i="1" cap="none" spc="0">
                <a:solidFill>
                  <a:srgbClr val="53585F"/>
                </a:solidFill>
              </a:defRPr>
            </a:lvl1pPr>
          </a:lstStyle>
          <a:p>
            <a:r>
              <a:t>after</a:t>
            </a:r>
          </a:p>
        </p:txBody>
      </p:sp>
      <p:sp>
        <p:nvSpPr>
          <p:cNvPr id="749" name="Those pesky NAs can be replaced!"/>
          <p:cNvSpPr txBox="1"/>
          <p:nvPr/>
        </p:nvSpPr>
        <p:spPr>
          <a:xfrm>
            <a:off x="1595383" y="10982359"/>
            <a:ext cx="1317330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Those pesky NAs can be replaced!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anic.gif" descr="sanic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8646" y="3232737"/>
            <a:ext cx="13666708" cy="9939423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There are many more functions… just no time to even mention them here :("/>
          <p:cNvSpPr txBox="1"/>
          <p:nvPr/>
        </p:nvSpPr>
        <p:spPr>
          <a:xfrm>
            <a:off x="1248475" y="2416805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There are many more functions… just no time to even mention them here :(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132" y="979653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he gt package"/>
          <p:cNvSpPr txBox="1"/>
          <p:nvPr/>
        </p:nvSpPr>
        <p:spPr>
          <a:xfrm>
            <a:off x="1248475" y="9194999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700" cap="none" spc="470">
                <a:solidFill>
                  <a:srgbClr val="53585F"/>
                </a:solidFill>
              </a:defRPr>
            </a:lvl1pPr>
          </a:lstStyle>
          <a:p>
            <a:r>
              <a:t>the gt package</a:t>
            </a:r>
          </a:p>
        </p:txBody>
      </p:sp>
      <p:sp>
        <p:nvSpPr>
          <p:cNvPr id="150" name="Lets you build display tables with easy-to-use functions"/>
          <p:cNvSpPr txBox="1"/>
          <p:nvPr/>
        </p:nvSpPr>
        <p:spPr>
          <a:xfrm>
            <a:off x="3920357" y="10164053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Lets you build display tables with easy-to-use functions</a:t>
            </a:r>
          </a:p>
        </p:txBody>
      </p:sp>
      <p:sp>
        <p:nvSpPr>
          <p:cNvPr id="151" name="Table outputs can be HTML, LaTeX, and RTF"/>
          <p:cNvSpPr txBox="1"/>
          <p:nvPr/>
        </p:nvSpPr>
        <p:spPr>
          <a:xfrm>
            <a:off x="3920199" y="10993361"/>
            <a:ext cx="165157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Table outputs can be HTML, LaTeX, and RTF</a:t>
            </a:r>
          </a:p>
        </p:txBody>
      </p:sp>
      <p:sp>
        <p:nvSpPr>
          <p:cNvPr id="152" name="Available on GitHub"/>
          <p:cNvSpPr txBox="1"/>
          <p:nvPr/>
        </p:nvSpPr>
        <p:spPr>
          <a:xfrm>
            <a:off x="3937522" y="11822669"/>
            <a:ext cx="165089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Available on GitHub</a:t>
            </a:r>
          </a:p>
        </p:txBody>
      </p:sp>
      <p:sp>
        <p:nvSpPr>
          <p:cNvPr id="153" name="What are some useful features in display tables?"/>
          <p:cNvSpPr txBox="1"/>
          <p:nvPr/>
        </p:nvSpPr>
        <p:spPr>
          <a:xfrm>
            <a:off x="1248475" y="20829638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What are some useful features in display tables?</a:t>
            </a:r>
          </a:p>
        </p:txBody>
      </p:sp>
      <p:sp>
        <p:nvSpPr>
          <p:cNvPr id="154" name="the basic workflow"/>
          <p:cNvSpPr txBox="1"/>
          <p:nvPr/>
        </p:nvSpPr>
        <p:spPr>
          <a:xfrm>
            <a:off x="1248475" y="14015877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700" cap="none" spc="470">
                <a:solidFill>
                  <a:srgbClr val="53585F"/>
                </a:solidFill>
              </a:defRPr>
            </a:lvl1pPr>
          </a:lstStyle>
          <a:p>
            <a:r>
              <a:t>the basic workflow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4475048" y="15343995"/>
            <a:ext cx="15433904" cy="3238320"/>
            <a:chOff x="0" y="0"/>
            <a:chExt cx="15433902" cy="3238319"/>
          </a:xfrm>
        </p:grpSpPr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7620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34225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11426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Line"/>
            <p:cNvSpPr/>
            <p:nvPr/>
          </p:nvSpPr>
          <p:spPr>
            <a:xfrm>
              <a:off x="3535906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>
              <a:off x="9415950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table data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table data</a:t>
              </a:r>
            </a:p>
          </p:txBody>
        </p:sp>
        <p:sp>
          <p:nvSpPr>
            <p:cNvPr id="161" name="tibble or…"/>
            <p:cNvSpPr txBox="1"/>
            <p:nvPr/>
          </p:nvSpPr>
          <p:spPr>
            <a:xfrm>
              <a:off x="0" y="23645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tibble or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data frame</a:t>
              </a:r>
            </a:p>
          </p:txBody>
        </p:sp>
        <p:sp>
          <p:nvSpPr>
            <p:cNvPr id="162" name="gt object"/>
            <p:cNvSpPr txBox="1"/>
            <p:nvPr/>
          </p:nvSpPr>
          <p:spPr>
            <a:xfrm>
              <a:off x="6271514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163" name="modifiable with the…"/>
            <p:cNvSpPr txBox="1"/>
            <p:nvPr/>
          </p:nvSpPr>
          <p:spPr>
            <a:xfrm>
              <a:off x="5911794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  <p:sp>
          <p:nvSpPr>
            <p:cNvPr id="164" name="gt table"/>
            <p:cNvSpPr txBox="1"/>
            <p:nvPr/>
          </p:nvSpPr>
          <p:spPr>
            <a:xfrm>
              <a:off x="1215155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165" name="as HTML, LaTeX,…"/>
            <p:cNvSpPr txBox="1"/>
            <p:nvPr/>
          </p:nvSpPr>
          <p:spPr>
            <a:xfrm>
              <a:off x="11791839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as HTML, LaTeX,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or RTF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It’s Now Time for Some Demos"/>
          <p:cNvSpPr txBox="1"/>
          <p:nvPr/>
        </p:nvSpPr>
        <p:spPr>
          <a:xfrm>
            <a:off x="1248475" y="642619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It’s Now Time for Some Demos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he gt package comes with six example datasets"/>
          <p:cNvSpPr txBox="1"/>
          <p:nvPr/>
        </p:nvSpPr>
        <p:spPr>
          <a:xfrm>
            <a:off x="3934266" y="2083062"/>
            <a:ext cx="16515468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six example datasets</a:t>
            </a:r>
          </a:p>
        </p:txBody>
      </p:sp>
      <p:pic>
        <p:nvPicPr>
          <p:cNvPr id="757" name="countrypops.png" descr="countrypo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341" y="3250335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sza.png" descr="sz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0004" y="3250335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gtcars.png" descr="gtca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14668" y="3250335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sp500.png" descr="sp50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59331" y="3250335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pizzaplace.png" descr="pizzaplac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03995" y="3250335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exibble.png" descr="exibb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148658" y="3250335"/>
            <a:ext cx="3810001" cy="3817621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Let’s take a look at some simple examples with exibble…"/>
          <p:cNvSpPr txBox="1"/>
          <p:nvPr/>
        </p:nvSpPr>
        <p:spPr>
          <a:xfrm>
            <a:off x="3934266" y="8016611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Let’s take a look at some simple examples with exibble…</a:t>
            </a:r>
          </a:p>
        </p:txBody>
      </p:sp>
      <p:pic>
        <p:nvPicPr>
          <p:cNvPr id="764" name="exibble.png" descr="exibb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73091" y="9031747"/>
            <a:ext cx="3810001" cy="3817622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It’s Now Time for Some Demos"/>
          <p:cNvSpPr txBox="1"/>
          <p:nvPr/>
        </p:nvSpPr>
        <p:spPr>
          <a:xfrm>
            <a:off x="1248475" y="777176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It’s Now Time for Some Demos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It’s Now Time for Some Demos"/>
          <p:cNvSpPr txBox="1"/>
          <p:nvPr/>
        </p:nvSpPr>
        <p:spPr>
          <a:xfrm>
            <a:off x="1248475" y="777176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It’s Now Time for Some Demos</a:t>
            </a:r>
          </a:p>
        </p:txBody>
      </p:sp>
      <p:sp>
        <p:nvSpPr>
          <p:cNvPr id="768" name="Let’s take a look at some simple examples with exibble…"/>
          <p:cNvSpPr txBox="1"/>
          <p:nvPr/>
        </p:nvSpPr>
        <p:spPr>
          <a:xfrm>
            <a:off x="3934266" y="2091857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Let’s take a look at some simple examples with exibble…</a:t>
            </a:r>
          </a:p>
        </p:txBody>
      </p:sp>
      <p:pic>
        <p:nvPicPr>
          <p:cNvPr id="769" name="exibble.png" descr="exib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6485" y="3200670"/>
            <a:ext cx="2543213" cy="2548300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…and we’ll take a quick look at emailing a gt table"/>
          <p:cNvSpPr txBox="1"/>
          <p:nvPr/>
        </p:nvSpPr>
        <p:spPr>
          <a:xfrm>
            <a:off x="3920358" y="6788823"/>
            <a:ext cx="16515467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…and we’ll take a quick look at emailing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table</a:t>
            </a:r>
          </a:p>
        </p:txBody>
      </p:sp>
      <p:sp>
        <p:nvSpPr>
          <p:cNvPr id="771" name="Line"/>
          <p:cNvSpPr/>
          <p:nvPr/>
        </p:nvSpPr>
        <p:spPr>
          <a:xfrm>
            <a:off x="8845445" y="8908073"/>
            <a:ext cx="152828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2" name="Line"/>
          <p:cNvSpPr/>
          <p:nvPr/>
        </p:nvSpPr>
        <p:spPr>
          <a:xfrm>
            <a:off x="13984895" y="8908073"/>
            <a:ext cx="1524188" cy="1"/>
          </a:xfrm>
          <a:prstGeom prst="line">
            <a:avLst/>
          </a:prstGeom>
          <a:ln w="63500">
            <a:solidFill>
              <a:srgbClr val="96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776" name="Group"/>
          <p:cNvGrpSpPr/>
          <p:nvPr/>
        </p:nvGrpSpPr>
        <p:grpSpPr>
          <a:xfrm>
            <a:off x="5309538" y="8082573"/>
            <a:ext cx="3642063" cy="2857719"/>
            <a:chOff x="0" y="0"/>
            <a:chExt cx="3642062" cy="2857718"/>
          </a:xfrm>
        </p:grpSpPr>
        <p:pic>
          <p:nvPicPr>
            <p:cNvPr id="77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4" name="table data"/>
            <p:cNvSpPr txBox="1"/>
            <p:nvPr/>
          </p:nvSpPr>
          <p:spPr>
            <a:xfrm>
              <a:off x="359719" y="16945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table data</a:t>
              </a:r>
            </a:p>
          </p:txBody>
        </p:sp>
        <p:sp>
          <p:nvSpPr>
            <p:cNvPr id="775" name="tibble (summarized)"/>
            <p:cNvSpPr txBox="1"/>
            <p:nvPr/>
          </p:nvSpPr>
          <p:spPr>
            <a:xfrm>
              <a:off x="0" y="2349718"/>
              <a:ext cx="3642063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tibble (summarized)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10409069" y="8069873"/>
            <a:ext cx="3642063" cy="3174820"/>
            <a:chOff x="0" y="0"/>
            <a:chExt cx="3642062" cy="3174819"/>
          </a:xfrm>
        </p:grpSpPr>
        <p:pic>
          <p:nvPicPr>
            <p:cNvPr id="77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2430" y="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8" name="gt object"/>
            <p:cNvSpPr txBox="1"/>
            <p:nvPr/>
          </p:nvSpPr>
          <p:spPr>
            <a:xfrm>
              <a:off x="359719" y="17072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779" name="modifiable with the…"/>
            <p:cNvSpPr txBox="1"/>
            <p:nvPr/>
          </p:nvSpPr>
          <p:spPr>
            <a:xfrm>
              <a:off x="0" y="23010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</p:grpSp>
      <p:grpSp>
        <p:nvGrpSpPr>
          <p:cNvPr id="784" name="Group"/>
          <p:cNvGrpSpPr/>
          <p:nvPr/>
        </p:nvGrpSpPr>
        <p:grpSpPr>
          <a:xfrm>
            <a:off x="15548520" y="8006373"/>
            <a:ext cx="3642063" cy="3055440"/>
            <a:chOff x="0" y="0"/>
            <a:chExt cx="3642062" cy="3055439"/>
          </a:xfrm>
        </p:grpSpPr>
        <p:pic>
          <p:nvPicPr>
            <p:cNvPr id="78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242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2" name="gt table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783" name="inlined HTML"/>
            <p:cNvSpPr txBox="1"/>
            <p:nvPr/>
          </p:nvSpPr>
          <p:spPr>
            <a:xfrm>
              <a:off x="0" y="2547439"/>
              <a:ext cx="3642063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rPr i="1"/>
                <a:t>inlined</a:t>
              </a:r>
              <a:r>
                <a:t> HTML</a:t>
              </a:r>
            </a:p>
          </p:txBody>
        </p:sp>
      </p:grpSp>
      <p:sp>
        <p:nvSpPr>
          <p:cNvPr id="785" name="Line"/>
          <p:cNvSpPr/>
          <p:nvPr/>
        </p:nvSpPr>
        <p:spPr>
          <a:xfrm>
            <a:off x="19187845" y="8908073"/>
            <a:ext cx="1526602" cy="1"/>
          </a:xfrm>
          <a:prstGeom prst="line">
            <a:avLst/>
          </a:prstGeom>
          <a:ln w="63500">
            <a:solidFill>
              <a:srgbClr val="96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789" name="Group"/>
          <p:cNvGrpSpPr/>
          <p:nvPr/>
        </p:nvGrpSpPr>
        <p:grpSpPr>
          <a:xfrm>
            <a:off x="19847900" y="8318093"/>
            <a:ext cx="3642063" cy="2926600"/>
            <a:chOff x="0" y="0"/>
            <a:chExt cx="3642062" cy="2926598"/>
          </a:xfrm>
        </p:grpSpPr>
        <p:sp>
          <p:nvSpPr>
            <p:cNvPr id="786" name="email"/>
            <p:cNvSpPr txBox="1"/>
            <p:nvPr/>
          </p:nvSpPr>
          <p:spPr>
            <a:xfrm>
              <a:off x="359719" y="1459067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email</a:t>
              </a:r>
            </a:p>
          </p:txBody>
        </p:sp>
        <p:sp>
          <p:nvSpPr>
            <p:cNvPr id="787" name="Sent via an…"/>
            <p:cNvSpPr txBox="1"/>
            <p:nvPr/>
          </p:nvSpPr>
          <p:spPr>
            <a:xfrm>
              <a:off x="0" y="2052838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Sent via an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emailing package</a:t>
              </a:r>
            </a:p>
          </p:txBody>
        </p:sp>
        <p:pic>
          <p:nvPicPr>
            <p:cNvPr id="788" name="envelope.png" descr="envelop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31051" y="0"/>
              <a:ext cx="1179960" cy="11799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90" name="Line"/>
          <p:cNvSpPr/>
          <p:nvPr/>
        </p:nvSpPr>
        <p:spPr>
          <a:xfrm>
            <a:off x="3849830" y="8908073"/>
            <a:ext cx="152828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91" name="pizzaplace"/>
          <p:cNvSpPr txBox="1"/>
          <p:nvPr/>
        </p:nvSpPr>
        <p:spPr>
          <a:xfrm>
            <a:off x="1253757" y="9777161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pizzaplace</a:t>
            </a:r>
          </a:p>
        </p:txBody>
      </p:sp>
      <p:sp>
        <p:nvSpPr>
          <p:cNvPr id="792" name="tibble"/>
          <p:cNvSpPr txBox="1"/>
          <p:nvPr/>
        </p:nvSpPr>
        <p:spPr>
          <a:xfrm>
            <a:off x="894038" y="10432291"/>
            <a:ext cx="36420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90000"/>
              </a:lnSpc>
              <a:defRPr sz="2700" b="0" cap="none" spc="0">
                <a:solidFill>
                  <a:srgbClr val="53585F"/>
                </a:solidFill>
              </a:defRPr>
            </a:lvl1pPr>
          </a:lstStyle>
          <a:p>
            <a:r>
              <a:t>tibble</a:t>
            </a:r>
          </a:p>
        </p:txBody>
      </p:sp>
      <p:pic>
        <p:nvPicPr>
          <p:cNvPr id="793" name="pizzaplace.png" descr="pizzaplac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7514" y="8008723"/>
            <a:ext cx="1795111" cy="17987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exibble"/>
          <p:cNvSpPr txBox="1"/>
          <p:nvPr/>
        </p:nvSpPr>
        <p:spPr>
          <a:xfrm>
            <a:off x="10730688" y="5758059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exibble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4165222" y="14140214"/>
            <a:ext cx="16053556" cy="2627045"/>
            <a:chOff x="0" y="0"/>
            <a:chExt cx="16053554" cy="2627044"/>
          </a:xfrm>
        </p:grpSpPr>
        <p:pic>
          <p:nvPicPr>
            <p:cNvPr id="795" name="github.png" descr="github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906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6" name="https://github.com/rstudio/gt"/>
            <p:cNvSpPr txBox="1"/>
            <p:nvPr/>
          </p:nvSpPr>
          <p:spPr>
            <a:xfrm>
              <a:off x="2377831" y="101600"/>
              <a:ext cx="868151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4700" b="0" cap="none" spc="235">
                  <a:solidFill>
                    <a:srgbClr val="333333"/>
                  </a:solidFill>
                </a:defRPr>
              </a:pPr>
              <a:r>
                <a:rPr spc="0">
                  <a:solidFill>
                    <a:srgbClr val="A6AAA9"/>
                  </a:solidFill>
                </a:rPr>
                <a:t>https://github.com/</a:t>
              </a:r>
              <a:r>
                <a:t>rstudio/gt</a:t>
              </a:r>
            </a:p>
          </p:txBody>
        </p:sp>
        <p:sp>
          <p:nvSpPr>
            <p:cNvPr id="797" name="https://github.com/rich-iannone/presentations"/>
            <p:cNvSpPr txBox="1"/>
            <p:nvPr/>
          </p:nvSpPr>
          <p:spPr>
            <a:xfrm>
              <a:off x="2377831" y="1457053"/>
              <a:ext cx="1367572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4700" b="0" cap="none" spc="235">
                  <a:solidFill>
                    <a:srgbClr val="333333"/>
                  </a:solidFill>
                </a:defRPr>
              </a:pPr>
              <a:r>
                <a:rPr spc="0">
                  <a:solidFill>
                    <a:srgbClr val="A6AAA9"/>
                  </a:solidFill>
                </a:rPr>
                <a:t>https://github.com/</a:t>
              </a:r>
              <a:r>
                <a:t>rich-iannone/presentations</a:t>
              </a:r>
            </a:p>
          </p:txBody>
        </p:sp>
        <p:pic>
          <p:nvPicPr>
            <p:cNvPr id="798" name="keynote.png" descr="keynote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/>
            <a:stretch>
              <a:fillRect/>
            </a:stretch>
          </p:blipFill>
          <p:spPr>
            <a:xfrm>
              <a:off x="797726" y="1103044"/>
              <a:ext cx="1612901" cy="152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9" name="Polygon"/>
            <p:cNvSpPr/>
            <p:nvPr/>
          </p:nvSpPr>
          <p:spPr>
            <a:xfrm>
              <a:off x="1216481" y="30999"/>
              <a:ext cx="826191" cy="95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800" name="github.png" descr="github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355453"/>
              <a:ext cx="990600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02" name="RStudio-Logo-Flat.png" descr="RStudio-Logo-Flat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8761568" y="5400397"/>
            <a:ext cx="8294957" cy="2915206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Let’s head over to:"/>
          <p:cNvSpPr txBox="1"/>
          <p:nvPr/>
        </p:nvSpPr>
        <p:spPr>
          <a:xfrm>
            <a:off x="24637404" y="4087470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Let’s head over to:</a:t>
            </a:r>
          </a:p>
        </p:txBody>
      </p:sp>
      <p:grpSp>
        <p:nvGrpSpPr>
          <p:cNvPr id="806" name="Group"/>
          <p:cNvGrpSpPr/>
          <p:nvPr/>
        </p:nvGrpSpPr>
        <p:grpSpPr>
          <a:xfrm>
            <a:off x="52164778" y="3016250"/>
            <a:ext cx="7598272" cy="9100412"/>
            <a:chOff x="0" y="0"/>
            <a:chExt cx="7598270" cy="9100411"/>
          </a:xfrm>
        </p:grpSpPr>
        <p:sp>
          <p:nvSpPr>
            <p:cNvPr id="804" name="Rounded Rectangle"/>
            <p:cNvSpPr/>
            <p:nvPr/>
          </p:nvSpPr>
          <p:spPr>
            <a:xfrm>
              <a:off x="0" y="0"/>
              <a:ext cx="7598271" cy="9100412"/>
            </a:xfrm>
            <a:prstGeom prst="roundRect">
              <a:avLst>
                <a:gd name="adj" fmla="val 800"/>
              </a:avLst>
            </a:prstGeom>
            <a:solidFill>
              <a:srgbClr val="67A5F3">
                <a:alpha val="797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805" name="rstudio_lhs.png" descr="rstudio_lhs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6285" y="84396"/>
              <a:ext cx="7315421" cy="8931619"/>
            </a:xfrm>
            <a:prstGeom prst="rect">
              <a:avLst/>
            </a:prstGeom>
            <a:ln w="254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It’s Now Time for Some Demos"/>
          <p:cNvSpPr txBox="1"/>
          <p:nvPr/>
        </p:nvSpPr>
        <p:spPr>
          <a:xfrm>
            <a:off x="1248475" y="777176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It’s Now Time for Some Demos</a:t>
            </a:r>
          </a:p>
        </p:txBody>
      </p:sp>
      <p:sp>
        <p:nvSpPr>
          <p:cNvPr id="809" name="Let’s take a look at some simple examples with exibble…"/>
          <p:cNvSpPr txBox="1"/>
          <p:nvPr/>
        </p:nvSpPr>
        <p:spPr>
          <a:xfrm>
            <a:off x="-19548821" y="2091857"/>
            <a:ext cx="1651546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Let’s take a look at some simple examples with exibble…</a:t>
            </a:r>
          </a:p>
        </p:txBody>
      </p:sp>
      <p:pic>
        <p:nvPicPr>
          <p:cNvPr id="810" name="exibble.png" descr="exib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76603" y="3200670"/>
            <a:ext cx="2543213" cy="254830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…and we’ll take a quick look at emailing a gt table"/>
          <p:cNvSpPr txBox="1"/>
          <p:nvPr/>
        </p:nvSpPr>
        <p:spPr>
          <a:xfrm>
            <a:off x="-19562730" y="6788823"/>
            <a:ext cx="16515467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…and we’ll take a quick look at emailing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table</a:t>
            </a:r>
          </a:p>
        </p:txBody>
      </p:sp>
      <p:sp>
        <p:nvSpPr>
          <p:cNvPr id="812" name="Line"/>
          <p:cNvSpPr/>
          <p:nvPr/>
        </p:nvSpPr>
        <p:spPr>
          <a:xfrm>
            <a:off x="-14637643" y="8908073"/>
            <a:ext cx="152828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3" name="Line"/>
          <p:cNvSpPr/>
          <p:nvPr/>
        </p:nvSpPr>
        <p:spPr>
          <a:xfrm>
            <a:off x="-9498194" y="8908073"/>
            <a:ext cx="1524188" cy="1"/>
          </a:xfrm>
          <a:prstGeom prst="line">
            <a:avLst/>
          </a:prstGeom>
          <a:ln w="63500">
            <a:solidFill>
              <a:srgbClr val="96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817" name="Group"/>
          <p:cNvGrpSpPr/>
          <p:nvPr/>
        </p:nvGrpSpPr>
        <p:grpSpPr>
          <a:xfrm>
            <a:off x="-18173550" y="8082573"/>
            <a:ext cx="3642063" cy="2857719"/>
            <a:chOff x="0" y="0"/>
            <a:chExt cx="3642062" cy="2857718"/>
          </a:xfrm>
        </p:grpSpPr>
        <p:pic>
          <p:nvPicPr>
            <p:cNvPr id="81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5" name="table data"/>
            <p:cNvSpPr txBox="1"/>
            <p:nvPr/>
          </p:nvSpPr>
          <p:spPr>
            <a:xfrm>
              <a:off x="359719" y="16945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table data</a:t>
              </a:r>
            </a:p>
          </p:txBody>
        </p:sp>
        <p:sp>
          <p:nvSpPr>
            <p:cNvPr id="816" name="tibble (summarized)"/>
            <p:cNvSpPr txBox="1"/>
            <p:nvPr/>
          </p:nvSpPr>
          <p:spPr>
            <a:xfrm>
              <a:off x="0" y="2349718"/>
              <a:ext cx="3642063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tibble (summarized)</a:t>
              </a:r>
            </a:p>
          </p:txBody>
        </p:sp>
      </p:grpSp>
      <p:grpSp>
        <p:nvGrpSpPr>
          <p:cNvPr id="821" name="Group"/>
          <p:cNvGrpSpPr/>
          <p:nvPr/>
        </p:nvGrpSpPr>
        <p:grpSpPr>
          <a:xfrm>
            <a:off x="-13074020" y="8069873"/>
            <a:ext cx="3642064" cy="3174820"/>
            <a:chOff x="0" y="0"/>
            <a:chExt cx="3642062" cy="3174819"/>
          </a:xfrm>
        </p:grpSpPr>
        <p:pic>
          <p:nvPicPr>
            <p:cNvPr id="81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2430" y="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9" name="gt object"/>
            <p:cNvSpPr txBox="1"/>
            <p:nvPr/>
          </p:nvSpPr>
          <p:spPr>
            <a:xfrm>
              <a:off x="359719" y="17072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820" name="modifiable with the…"/>
            <p:cNvSpPr txBox="1"/>
            <p:nvPr/>
          </p:nvSpPr>
          <p:spPr>
            <a:xfrm>
              <a:off x="0" y="23010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</p:grpSp>
      <p:grpSp>
        <p:nvGrpSpPr>
          <p:cNvPr id="825" name="Group"/>
          <p:cNvGrpSpPr/>
          <p:nvPr/>
        </p:nvGrpSpPr>
        <p:grpSpPr>
          <a:xfrm>
            <a:off x="-7934568" y="8006373"/>
            <a:ext cx="3642063" cy="3055440"/>
            <a:chOff x="0" y="0"/>
            <a:chExt cx="3642062" cy="3055439"/>
          </a:xfrm>
        </p:grpSpPr>
        <p:pic>
          <p:nvPicPr>
            <p:cNvPr id="82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242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3" name="gt table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824" name="inlined HTML"/>
            <p:cNvSpPr txBox="1"/>
            <p:nvPr/>
          </p:nvSpPr>
          <p:spPr>
            <a:xfrm>
              <a:off x="0" y="2547439"/>
              <a:ext cx="3642063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rPr i="1"/>
                <a:t>inlined</a:t>
              </a:r>
              <a:r>
                <a:t> HTML</a:t>
              </a:r>
            </a:p>
          </p:txBody>
        </p:sp>
      </p:grpSp>
      <p:sp>
        <p:nvSpPr>
          <p:cNvPr id="826" name="Line"/>
          <p:cNvSpPr/>
          <p:nvPr/>
        </p:nvSpPr>
        <p:spPr>
          <a:xfrm>
            <a:off x="-4295243" y="8908073"/>
            <a:ext cx="1526602" cy="1"/>
          </a:xfrm>
          <a:prstGeom prst="line">
            <a:avLst/>
          </a:prstGeom>
          <a:ln w="63500">
            <a:solidFill>
              <a:srgbClr val="96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830" name="Group"/>
          <p:cNvGrpSpPr/>
          <p:nvPr/>
        </p:nvGrpSpPr>
        <p:grpSpPr>
          <a:xfrm>
            <a:off x="-3635189" y="8318093"/>
            <a:ext cx="3642063" cy="2926600"/>
            <a:chOff x="0" y="0"/>
            <a:chExt cx="3642062" cy="2926598"/>
          </a:xfrm>
        </p:grpSpPr>
        <p:sp>
          <p:nvSpPr>
            <p:cNvPr id="827" name="email"/>
            <p:cNvSpPr txBox="1"/>
            <p:nvPr/>
          </p:nvSpPr>
          <p:spPr>
            <a:xfrm>
              <a:off x="359719" y="1459067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email</a:t>
              </a:r>
            </a:p>
          </p:txBody>
        </p:sp>
        <p:sp>
          <p:nvSpPr>
            <p:cNvPr id="828" name="Sent via an…"/>
            <p:cNvSpPr txBox="1"/>
            <p:nvPr/>
          </p:nvSpPr>
          <p:spPr>
            <a:xfrm>
              <a:off x="0" y="2052838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Sent via an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emailing package</a:t>
              </a:r>
            </a:p>
          </p:txBody>
        </p:sp>
        <p:pic>
          <p:nvPicPr>
            <p:cNvPr id="829" name="envelope.png" descr="envelop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31051" y="0"/>
              <a:ext cx="1179960" cy="11799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31" name="Line"/>
          <p:cNvSpPr/>
          <p:nvPr/>
        </p:nvSpPr>
        <p:spPr>
          <a:xfrm>
            <a:off x="-19633258" y="8908073"/>
            <a:ext cx="152828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32" name="pizzaplace"/>
          <p:cNvSpPr txBox="1"/>
          <p:nvPr/>
        </p:nvSpPr>
        <p:spPr>
          <a:xfrm>
            <a:off x="-22229330" y="9777161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pizzaplace</a:t>
            </a:r>
          </a:p>
        </p:txBody>
      </p:sp>
      <p:sp>
        <p:nvSpPr>
          <p:cNvPr id="833" name="tibble"/>
          <p:cNvSpPr txBox="1"/>
          <p:nvPr/>
        </p:nvSpPr>
        <p:spPr>
          <a:xfrm>
            <a:off x="-22589051" y="10432291"/>
            <a:ext cx="36420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90000"/>
              </a:lnSpc>
              <a:defRPr sz="2700" b="0" cap="none" spc="0">
                <a:solidFill>
                  <a:srgbClr val="53585F"/>
                </a:solidFill>
              </a:defRPr>
            </a:lvl1pPr>
          </a:lstStyle>
          <a:p>
            <a:r>
              <a:t>tibble</a:t>
            </a:r>
          </a:p>
        </p:txBody>
      </p:sp>
      <p:pic>
        <p:nvPicPr>
          <p:cNvPr id="834" name="pizzaplace.png" descr="pizzaplac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21665574" y="8008723"/>
            <a:ext cx="1795111" cy="1798701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exibble"/>
          <p:cNvSpPr txBox="1"/>
          <p:nvPr/>
        </p:nvSpPr>
        <p:spPr>
          <a:xfrm>
            <a:off x="-12752400" y="5758059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exibble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4165222" y="14140214"/>
            <a:ext cx="16053556" cy="2627045"/>
            <a:chOff x="0" y="0"/>
            <a:chExt cx="16053554" cy="2627044"/>
          </a:xfrm>
        </p:grpSpPr>
        <p:pic>
          <p:nvPicPr>
            <p:cNvPr id="836" name="github.png" descr="github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906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7" name="https://github.com/rstudio/gt"/>
            <p:cNvSpPr txBox="1"/>
            <p:nvPr/>
          </p:nvSpPr>
          <p:spPr>
            <a:xfrm>
              <a:off x="2377831" y="101600"/>
              <a:ext cx="868151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4700" b="0" cap="none" spc="235">
                  <a:solidFill>
                    <a:srgbClr val="333333"/>
                  </a:solidFill>
                </a:defRPr>
              </a:pPr>
              <a:r>
                <a:rPr spc="0">
                  <a:solidFill>
                    <a:srgbClr val="A6AAA9"/>
                  </a:solidFill>
                </a:rPr>
                <a:t>https://github.com/</a:t>
              </a:r>
              <a:r>
                <a:t>rstudio/gt</a:t>
              </a:r>
            </a:p>
          </p:txBody>
        </p:sp>
        <p:sp>
          <p:nvSpPr>
            <p:cNvPr id="838" name="https://github.com/rich-iannone/presentations"/>
            <p:cNvSpPr txBox="1"/>
            <p:nvPr/>
          </p:nvSpPr>
          <p:spPr>
            <a:xfrm>
              <a:off x="2377831" y="1457053"/>
              <a:ext cx="1367572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sz="4700" b="0" cap="none" spc="235">
                  <a:solidFill>
                    <a:srgbClr val="333333"/>
                  </a:solidFill>
                </a:defRPr>
              </a:pPr>
              <a:r>
                <a:rPr spc="0">
                  <a:solidFill>
                    <a:srgbClr val="A6AAA9"/>
                  </a:solidFill>
                </a:rPr>
                <a:t>https://github.com/</a:t>
              </a:r>
              <a:r>
                <a:t>rich-iannone/presentations</a:t>
              </a:r>
            </a:p>
          </p:txBody>
        </p:sp>
        <p:pic>
          <p:nvPicPr>
            <p:cNvPr id="839" name="keynote.png" descr="keynote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/>
            <a:stretch>
              <a:fillRect/>
            </a:stretch>
          </p:blipFill>
          <p:spPr>
            <a:xfrm>
              <a:off x="797726" y="1103044"/>
              <a:ext cx="1612901" cy="152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0" name="Polygon"/>
            <p:cNvSpPr/>
            <p:nvPr/>
          </p:nvSpPr>
          <p:spPr>
            <a:xfrm>
              <a:off x="1216481" y="30999"/>
              <a:ext cx="826191" cy="95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841" name="github.png" descr="github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355453"/>
              <a:ext cx="990600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43" name="RStudio-Logo-Flat.png" descr="RStudio-Logo-Flat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044522" y="5400397"/>
            <a:ext cx="8294957" cy="2915206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Let’s head over to:"/>
          <p:cNvSpPr txBox="1"/>
          <p:nvPr/>
        </p:nvSpPr>
        <p:spPr>
          <a:xfrm>
            <a:off x="3920358" y="4087470"/>
            <a:ext cx="1651546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Let’s head over to:</a:t>
            </a:r>
          </a:p>
        </p:txBody>
      </p:sp>
      <p:grpSp>
        <p:nvGrpSpPr>
          <p:cNvPr id="847" name="Group"/>
          <p:cNvGrpSpPr/>
          <p:nvPr/>
        </p:nvGrpSpPr>
        <p:grpSpPr>
          <a:xfrm>
            <a:off x="19288943" y="3016250"/>
            <a:ext cx="7598271" cy="9100412"/>
            <a:chOff x="0" y="0"/>
            <a:chExt cx="7598270" cy="9100411"/>
          </a:xfrm>
        </p:grpSpPr>
        <p:sp>
          <p:nvSpPr>
            <p:cNvPr id="845" name="Rounded Rectangle"/>
            <p:cNvSpPr/>
            <p:nvPr/>
          </p:nvSpPr>
          <p:spPr>
            <a:xfrm>
              <a:off x="0" y="0"/>
              <a:ext cx="7598271" cy="9100412"/>
            </a:xfrm>
            <a:prstGeom prst="roundRect">
              <a:avLst>
                <a:gd name="adj" fmla="val 800"/>
              </a:avLst>
            </a:prstGeom>
            <a:solidFill>
              <a:srgbClr val="67A5F3">
                <a:alpha val="797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846" name="rstudio_lhs.png" descr="rstudio_lhs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6285" y="84396"/>
              <a:ext cx="7315421" cy="8931619"/>
            </a:xfrm>
            <a:prstGeom prst="rect">
              <a:avLst/>
            </a:prstGeom>
            <a:ln w="254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</p:pic>
      </p:grpSp>
      <p:pic>
        <p:nvPicPr>
          <p:cNvPr id="848" name="gt_hex_logo.png" descr="gt_hex_log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52589" y="-8372620"/>
            <a:ext cx="6891735" cy="794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t_hex_logo.png" descr="gt_hex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2589" y="1370445"/>
            <a:ext cx="6891735" cy="79484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7" name="Group"/>
          <p:cNvGrpSpPr/>
          <p:nvPr/>
        </p:nvGrpSpPr>
        <p:grpSpPr>
          <a:xfrm>
            <a:off x="4165222" y="9955752"/>
            <a:ext cx="16053556" cy="2627045"/>
            <a:chOff x="0" y="0"/>
            <a:chExt cx="16053554" cy="2627044"/>
          </a:xfrm>
        </p:grpSpPr>
        <p:pic>
          <p:nvPicPr>
            <p:cNvPr id="851" name="github.png" descr="github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9906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2" name="https://github.com/rstudio/gt"/>
            <p:cNvSpPr txBox="1"/>
            <p:nvPr/>
          </p:nvSpPr>
          <p:spPr>
            <a:xfrm>
              <a:off x="2377831" y="101600"/>
              <a:ext cx="868151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4700" b="0" u="sng" cap="none" spc="235">
                  <a:solidFill>
                    <a:srgbClr val="53585F"/>
                  </a:solidFill>
                  <a:hlinkClick r:id="rId6"/>
                </a:defRPr>
              </a:lvl1pPr>
            </a:lstStyle>
            <a:p>
              <a:pPr>
                <a:defRPr u="none"/>
              </a:pPr>
              <a:r>
                <a:rPr u="sng">
                  <a:hlinkClick r:id="rId6"/>
                </a:rPr>
                <a:t>https://github.com/rstudio/gt</a:t>
              </a:r>
            </a:p>
          </p:txBody>
        </p:sp>
        <p:sp>
          <p:nvSpPr>
            <p:cNvPr id="853" name="https://github.com/rich-iannone/presentations"/>
            <p:cNvSpPr txBox="1"/>
            <p:nvPr/>
          </p:nvSpPr>
          <p:spPr>
            <a:xfrm>
              <a:off x="2377831" y="1457053"/>
              <a:ext cx="1367572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4700" b="0" u="sng" cap="none" spc="235">
                  <a:solidFill>
                    <a:srgbClr val="53585F"/>
                  </a:solidFill>
                  <a:hlinkClick r:id="rId7"/>
                </a:defRPr>
              </a:lvl1pPr>
            </a:lstStyle>
            <a:p>
              <a:pPr>
                <a:defRPr u="none"/>
              </a:pPr>
              <a:r>
                <a:rPr u="sng">
                  <a:hlinkClick r:id="rId7"/>
                </a:rPr>
                <a:t>https://github.com/rich-iannone/presentations</a:t>
              </a:r>
            </a:p>
          </p:txBody>
        </p:sp>
        <p:pic>
          <p:nvPicPr>
            <p:cNvPr id="854" name="keynote.png" descr="keynot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/>
            <a:stretch>
              <a:fillRect/>
            </a:stretch>
          </p:blipFill>
          <p:spPr>
            <a:xfrm>
              <a:off x="797726" y="1103044"/>
              <a:ext cx="1612901" cy="152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5" name="Polygon"/>
            <p:cNvSpPr/>
            <p:nvPr/>
          </p:nvSpPr>
          <p:spPr>
            <a:xfrm>
              <a:off x="1216481" y="30999"/>
              <a:ext cx="826191" cy="95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856" name="github.png" descr="github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355453"/>
              <a:ext cx="990600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58" name="RStudio-Logo-Flat.png" descr="RStudio-Logo-Flat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13211" y="5400397"/>
            <a:ext cx="8294958" cy="2915206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Let’s head over to:"/>
          <p:cNvSpPr txBox="1"/>
          <p:nvPr/>
        </p:nvSpPr>
        <p:spPr>
          <a:xfrm>
            <a:off x="24489049" y="4087470"/>
            <a:ext cx="1651546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Let’s head over to:</a:t>
            </a:r>
          </a:p>
        </p:txBody>
      </p:sp>
      <p:grpSp>
        <p:nvGrpSpPr>
          <p:cNvPr id="862" name="Group"/>
          <p:cNvGrpSpPr/>
          <p:nvPr/>
        </p:nvGrpSpPr>
        <p:grpSpPr>
          <a:xfrm>
            <a:off x="34462569" y="3016250"/>
            <a:ext cx="7598271" cy="9100412"/>
            <a:chOff x="0" y="0"/>
            <a:chExt cx="7598270" cy="9100411"/>
          </a:xfrm>
        </p:grpSpPr>
        <p:sp>
          <p:nvSpPr>
            <p:cNvPr id="860" name="Rounded Rectangle"/>
            <p:cNvSpPr/>
            <p:nvPr/>
          </p:nvSpPr>
          <p:spPr>
            <a:xfrm>
              <a:off x="0" y="0"/>
              <a:ext cx="7598271" cy="9100412"/>
            </a:xfrm>
            <a:prstGeom prst="roundRect">
              <a:avLst>
                <a:gd name="adj" fmla="val 800"/>
              </a:avLst>
            </a:prstGeom>
            <a:solidFill>
              <a:srgbClr val="67A5F3">
                <a:alpha val="797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861" name="rstudio_lhs.png" descr="rstudio_lhs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6285" y="84396"/>
              <a:ext cx="7315421" cy="8931619"/>
            </a:xfrm>
            <a:prstGeom prst="rect">
              <a:avLst/>
            </a:prstGeom>
            <a:ln w="254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</p:pic>
      </p:grpSp>
      <p:pic>
        <p:nvPicPr>
          <p:cNvPr id="863" name="qgjpwehsie3bkcjts2ri.mp4" descr="qgjpwehsie3bkcjts2ri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9081823" y="2331263"/>
            <a:ext cx="13309114" cy="602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9999" fill="hold"/>
                                        <p:tgtEl>
                                          <p:spTgt spid="8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132" y="-5960117"/>
            <a:ext cx="6891736" cy="794840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he gt package"/>
          <p:cNvSpPr txBox="1"/>
          <p:nvPr/>
        </p:nvSpPr>
        <p:spPr>
          <a:xfrm>
            <a:off x="1248475" y="2255230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700" cap="none" spc="470">
                <a:solidFill>
                  <a:srgbClr val="53585F"/>
                </a:solidFill>
              </a:defRPr>
            </a:lvl1pPr>
          </a:lstStyle>
          <a:p>
            <a:r>
              <a:t>the gt package</a:t>
            </a:r>
          </a:p>
        </p:txBody>
      </p:sp>
      <p:sp>
        <p:nvSpPr>
          <p:cNvPr id="170" name="Lets you build display tables with easy-to-use functions"/>
          <p:cNvSpPr txBox="1"/>
          <p:nvPr/>
        </p:nvSpPr>
        <p:spPr>
          <a:xfrm>
            <a:off x="3920357" y="3224283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Lets you build display tables with easy-to-use functions</a:t>
            </a:r>
          </a:p>
        </p:txBody>
      </p:sp>
      <p:sp>
        <p:nvSpPr>
          <p:cNvPr id="171" name="Table outputs can be HTML, LaTeX, and RTF"/>
          <p:cNvSpPr txBox="1"/>
          <p:nvPr/>
        </p:nvSpPr>
        <p:spPr>
          <a:xfrm>
            <a:off x="3920199" y="4053591"/>
            <a:ext cx="165157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Table outputs can be HTML, LaTeX, and RTF</a:t>
            </a:r>
          </a:p>
        </p:txBody>
      </p:sp>
      <p:sp>
        <p:nvSpPr>
          <p:cNvPr id="172" name="Available on GitHub"/>
          <p:cNvSpPr txBox="1"/>
          <p:nvPr/>
        </p:nvSpPr>
        <p:spPr>
          <a:xfrm>
            <a:off x="3937522" y="4882900"/>
            <a:ext cx="165089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Available on GitHub</a:t>
            </a:r>
          </a:p>
        </p:txBody>
      </p:sp>
      <p:sp>
        <p:nvSpPr>
          <p:cNvPr id="173" name="the basic workflow"/>
          <p:cNvSpPr txBox="1"/>
          <p:nvPr/>
        </p:nvSpPr>
        <p:spPr>
          <a:xfrm>
            <a:off x="1248475" y="7076108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700" cap="none" spc="470">
                <a:solidFill>
                  <a:srgbClr val="53585F"/>
                </a:solidFill>
              </a:defRPr>
            </a:lvl1pPr>
          </a:lstStyle>
          <a:p>
            <a:r>
              <a:t>the basic workflow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4475048" y="8404225"/>
            <a:ext cx="15433904" cy="3238320"/>
            <a:chOff x="0" y="0"/>
            <a:chExt cx="15433902" cy="3238319"/>
          </a:xfrm>
        </p:grpSpPr>
        <p:pic>
          <p:nvPicPr>
            <p:cNvPr id="17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7620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34225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11426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Line"/>
            <p:cNvSpPr/>
            <p:nvPr/>
          </p:nvSpPr>
          <p:spPr>
            <a:xfrm>
              <a:off x="3535906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9415950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9" name="table data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table data</a:t>
              </a:r>
            </a:p>
          </p:txBody>
        </p:sp>
        <p:sp>
          <p:nvSpPr>
            <p:cNvPr id="180" name="tibble or…"/>
            <p:cNvSpPr txBox="1"/>
            <p:nvPr/>
          </p:nvSpPr>
          <p:spPr>
            <a:xfrm>
              <a:off x="0" y="23645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tibble or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data frame</a:t>
              </a:r>
            </a:p>
          </p:txBody>
        </p:sp>
        <p:sp>
          <p:nvSpPr>
            <p:cNvPr id="181" name="gt object"/>
            <p:cNvSpPr txBox="1"/>
            <p:nvPr/>
          </p:nvSpPr>
          <p:spPr>
            <a:xfrm>
              <a:off x="6271514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182" name="modifiable with the…"/>
            <p:cNvSpPr txBox="1"/>
            <p:nvPr/>
          </p:nvSpPr>
          <p:spPr>
            <a:xfrm>
              <a:off x="5911794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  <p:sp>
          <p:nvSpPr>
            <p:cNvPr id="183" name="gt table"/>
            <p:cNvSpPr txBox="1"/>
            <p:nvPr/>
          </p:nvSpPr>
          <p:spPr>
            <a:xfrm>
              <a:off x="1215155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184" name="as HTML, LaTeX,…"/>
            <p:cNvSpPr txBox="1"/>
            <p:nvPr/>
          </p:nvSpPr>
          <p:spPr>
            <a:xfrm>
              <a:off x="11791839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as HTML, LaTeX,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or RTF</a:t>
              </a:r>
            </a:p>
          </p:txBody>
        </p:sp>
      </p:grpSp>
      <p:sp>
        <p:nvSpPr>
          <p:cNvPr id="186" name="What are some useful features in display tables?"/>
          <p:cNvSpPr txBox="1"/>
          <p:nvPr/>
        </p:nvSpPr>
        <p:spPr>
          <a:xfrm>
            <a:off x="1248475" y="13889868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What are some useful features in display tables?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132" y="-19081375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he gt package"/>
          <p:cNvSpPr txBox="1"/>
          <p:nvPr/>
        </p:nvSpPr>
        <p:spPr>
          <a:xfrm>
            <a:off x="1248475" y="-10866029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700" cap="none" spc="470">
                <a:solidFill>
                  <a:srgbClr val="53585F"/>
                </a:solidFill>
              </a:defRPr>
            </a:lvl1pPr>
          </a:lstStyle>
          <a:p>
            <a:r>
              <a:t>the gt package</a:t>
            </a:r>
          </a:p>
        </p:txBody>
      </p:sp>
      <p:sp>
        <p:nvSpPr>
          <p:cNvPr id="190" name="Lets you build display tables with easy-to-use functions"/>
          <p:cNvSpPr txBox="1"/>
          <p:nvPr/>
        </p:nvSpPr>
        <p:spPr>
          <a:xfrm>
            <a:off x="3920357" y="-9896976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Lets you build display tables with easy-to-use functions</a:t>
            </a:r>
          </a:p>
        </p:txBody>
      </p:sp>
      <p:sp>
        <p:nvSpPr>
          <p:cNvPr id="191" name="Table outputs can be HTML, LaTeX, and RTF"/>
          <p:cNvSpPr txBox="1"/>
          <p:nvPr/>
        </p:nvSpPr>
        <p:spPr>
          <a:xfrm>
            <a:off x="3920199" y="-9067668"/>
            <a:ext cx="165157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Table outputs can be HTML, LaTeX, and RTF</a:t>
            </a:r>
          </a:p>
        </p:txBody>
      </p:sp>
      <p:sp>
        <p:nvSpPr>
          <p:cNvPr id="192" name="Available on GitHub"/>
          <p:cNvSpPr txBox="1"/>
          <p:nvPr/>
        </p:nvSpPr>
        <p:spPr>
          <a:xfrm>
            <a:off x="3937522" y="-8238360"/>
            <a:ext cx="165089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Available on GitHub</a:t>
            </a:r>
          </a:p>
        </p:txBody>
      </p:sp>
      <p:sp>
        <p:nvSpPr>
          <p:cNvPr id="193" name="the basic workflow"/>
          <p:cNvSpPr txBox="1"/>
          <p:nvPr/>
        </p:nvSpPr>
        <p:spPr>
          <a:xfrm>
            <a:off x="1248475" y="-6045151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700" cap="none" spc="470">
                <a:solidFill>
                  <a:srgbClr val="53585F"/>
                </a:solidFill>
              </a:defRPr>
            </a:lvl1pPr>
          </a:lstStyle>
          <a:p>
            <a:r>
              <a:t>the basic workflow</a:t>
            </a:r>
          </a:p>
        </p:txBody>
      </p:sp>
      <p:grpSp>
        <p:nvGrpSpPr>
          <p:cNvPr id="205" name="Group"/>
          <p:cNvGrpSpPr/>
          <p:nvPr/>
        </p:nvGrpSpPr>
        <p:grpSpPr>
          <a:xfrm>
            <a:off x="4475048" y="-4717034"/>
            <a:ext cx="15433904" cy="3238321"/>
            <a:chOff x="0" y="0"/>
            <a:chExt cx="15433902" cy="3238319"/>
          </a:xfrm>
        </p:grpSpPr>
        <p:pic>
          <p:nvPicPr>
            <p:cNvPr id="19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7620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34225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11426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Line"/>
            <p:cNvSpPr/>
            <p:nvPr/>
          </p:nvSpPr>
          <p:spPr>
            <a:xfrm>
              <a:off x="3535906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9415950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99" name="table data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table data</a:t>
              </a:r>
            </a:p>
          </p:txBody>
        </p:sp>
        <p:sp>
          <p:nvSpPr>
            <p:cNvPr id="200" name="tibble or…"/>
            <p:cNvSpPr txBox="1"/>
            <p:nvPr/>
          </p:nvSpPr>
          <p:spPr>
            <a:xfrm>
              <a:off x="0" y="23645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tibble or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data frame</a:t>
              </a:r>
            </a:p>
          </p:txBody>
        </p:sp>
        <p:sp>
          <p:nvSpPr>
            <p:cNvPr id="201" name="gt object"/>
            <p:cNvSpPr txBox="1"/>
            <p:nvPr/>
          </p:nvSpPr>
          <p:spPr>
            <a:xfrm>
              <a:off x="6271514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202" name="modifiable with the…"/>
            <p:cNvSpPr txBox="1"/>
            <p:nvPr/>
          </p:nvSpPr>
          <p:spPr>
            <a:xfrm>
              <a:off x="5911794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  <p:sp>
          <p:nvSpPr>
            <p:cNvPr id="203" name="gt table"/>
            <p:cNvSpPr txBox="1"/>
            <p:nvPr/>
          </p:nvSpPr>
          <p:spPr>
            <a:xfrm>
              <a:off x="1215155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defRPr sz="3200" b="0" cap="none" spc="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204" name="as HTML, LaTeX,…"/>
            <p:cNvSpPr txBox="1"/>
            <p:nvPr/>
          </p:nvSpPr>
          <p:spPr>
            <a:xfrm>
              <a:off x="11791839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as HTML, LaTeX,</a:t>
              </a:r>
            </a:p>
            <a:p>
              <a:pPr algn="ctr">
                <a:lnSpc>
                  <a:spcPct val="90000"/>
                </a:lnSpc>
                <a:defRPr sz="2700" b="0" cap="none" spc="0">
                  <a:solidFill>
                    <a:srgbClr val="53585F"/>
                  </a:solidFill>
                </a:defRPr>
              </a:pPr>
              <a:r>
                <a:t>or RTF</a:t>
              </a:r>
            </a:p>
          </p:txBody>
        </p:sp>
      </p:grpSp>
      <p:sp>
        <p:nvSpPr>
          <p:cNvPr id="206" name="What are some useful features in display tables?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What are some useful features in display tables?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2200739" y="2240074"/>
            <a:ext cx="2922624" cy="1440050"/>
            <a:chOff x="0" y="0"/>
            <a:chExt cx="2922623" cy="1440048"/>
          </a:xfrm>
        </p:grpSpPr>
        <p:sp>
          <p:nvSpPr>
            <p:cNvPr id="207" name="table header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r"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table header</a:t>
              </a:r>
            </a:p>
          </p:txBody>
        </p:sp>
        <p:sp>
          <p:nvSpPr>
            <p:cNvPr id="208" name="with a title and a subtitle"/>
            <p:cNvSpPr txBox="1"/>
            <p:nvPr/>
          </p:nvSpPr>
          <p:spPr>
            <a:xfrm>
              <a:off x="799691" y="55104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r"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with a title and a subtitle</a:t>
              </a:r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2200738" y="7422377"/>
            <a:ext cx="2922625" cy="1408300"/>
            <a:chOff x="0" y="0"/>
            <a:chExt cx="2922623" cy="1408298"/>
          </a:xfrm>
        </p:grpSpPr>
        <p:sp>
          <p:nvSpPr>
            <p:cNvPr id="210" name="row labels"/>
            <p:cNvSpPr txBox="1"/>
            <p:nvPr/>
          </p:nvSpPr>
          <p:spPr>
            <a:xfrm>
              <a:off x="0" y="-1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row labels</a:t>
              </a:r>
            </a:p>
          </p:txBody>
        </p:sp>
        <p:sp>
          <p:nvSpPr>
            <p:cNvPr id="211" name="along with row grouping"/>
            <p:cNvSpPr txBox="1"/>
            <p:nvPr/>
          </p:nvSpPr>
          <p:spPr>
            <a:xfrm>
              <a:off x="799691" y="51929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r"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along with row grouping </a:t>
              </a:r>
            </a:p>
          </p:txBody>
        </p:sp>
      </p:grpSp>
      <p:pic>
        <p:nvPicPr>
          <p:cNvPr id="213" name="display_table_example.png" descr="display_table_example.png"/>
          <p:cNvPicPr>
            <a:picLocks noChangeAspect="1"/>
          </p:cNvPicPr>
          <p:nvPr/>
        </p:nvPicPr>
        <p:blipFill>
          <a:blip r:embed="rId6">
            <a:extLst/>
          </a:blip>
          <a:srcRect l="1376" r="1162"/>
          <a:stretch>
            <a:fillRect/>
          </a:stretch>
        </p:blipFill>
        <p:spPr>
          <a:xfrm>
            <a:off x="6404765" y="2113233"/>
            <a:ext cx="11572079" cy="1065787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Line"/>
          <p:cNvSpPr/>
          <p:nvPr/>
        </p:nvSpPr>
        <p:spPr>
          <a:xfrm>
            <a:off x="5228047" y="2563924"/>
            <a:ext cx="5217092" cy="1"/>
          </a:xfrm>
          <a:prstGeom prst="line">
            <a:avLst/>
          </a:prstGeom>
          <a:ln w="50800">
            <a:solidFill>
              <a:srgbClr val="CB297B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5" name="Line"/>
          <p:cNvSpPr/>
          <p:nvPr/>
        </p:nvSpPr>
        <p:spPr>
          <a:xfrm flipH="1" flipV="1">
            <a:off x="10504677" y="11846944"/>
            <a:ext cx="861405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18" name="Group"/>
          <p:cNvGrpSpPr/>
          <p:nvPr/>
        </p:nvGrpSpPr>
        <p:grpSpPr>
          <a:xfrm>
            <a:off x="19167447" y="3108742"/>
            <a:ext cx="2922624" cy="1443099"/>
            <a:chOff x="0" y="0"/>
            <a:chExt cx="2922623" cy="1443097"/>
          </a:xfrm>
        </p:grpSpPr>
        <p:sp>
          <p:nvSpPr>
            <p:cNvPr id="216" name="column label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column labels</a:t>
              </a:r>
            </a:p>
          </p:txBody>
        </p:sp>
        <p:sp>
          <p:nvSpPr>
            <p:cNvPr id="217" name="along with column grouping"/>
            <p:cNvSpPr txBox="1"/>
            <p:nvPr/>
          </p:nvSpPr>
          <p:spPr>
            <a:xfrm>
              <a:off x="0" y="554097"/>
              <a:ext cx="263873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along with column grouping </a:t>
              </a:r>
            </a:p>
          </p:txBody>
        </p:sp>
      </p:grpSp>
      <p:grpSp>
        <p:nvGrpSpPr>
          <p:cNvPr id="221" name="Group"/>
          <p:cNvGrpSpPr/>
          <p:nvPr/>
        </p:nvGrpSpPr>
        <p:grpSpPr>
          <a:xfrm>
            <a:off x="9223992" y="4046005"/>
            <a:ext cx="9889598" cy="7406559"/>
            <a:chOff x="0" y="0"/>
            <a:chExt cx="9889596" cy="7406557"/>
          </a:xfrm>
        </p:grpSpPr>
        <p:sp>
          <p:nvSpPr>
            <p:cNvPr id="219" name="Line"/>
            <p:cNvSpPr/>
            <p:nvPr/>
          </p:nvSpPr>
          <p:spPr>
            <a:xfrm flipH="1">
              <a:off x="8767673" y="3696823"/>
              <a:ext cx="1121924" cy="1"/>
            </a:xfrm>
            <a:prstGeom prst="line">
              <a:avLst/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0" name="Rounded Rectangle"/>
            <p:cNvSpPr/>
            <p:nvPr/>
          </p:nvSpPr>
          <p:spPr>
            <a:xfrm flipH="1">
              <a:off x="0" y="0"/>
              <a:ext cx="8758964" cy="7406558"/>
            </a:xfrm>
            <a:prstGeom prst="roundRect">
              <a:avLst>
                <a:gd name="adj" fmla="val 1619"/>
              </a:avLst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5233683" y="4043259"/>
            <a:ext cx="3904666" cy="7408870"/>
            <a:chOff x="0" y="0"/>
            <a:chExt cx="3904665" cy="7408869"/>
          </a:xfrm>
        </p:grpSpPr>
        <p:sp>
          <p:nvSpPr>
            <p:cNvPr id="222" name="Line"/>
            <p:cNvSpPr/>
            <p:nvPr/>
          </p:nvSpPr>
          <p:spPr>
            <a:xfrm>
              <a:off x="0" y="3704210"/>
              <a:ext cx="1095142" cy="1"/>
            </a:xfrm>
            <a:prstGeom prst="line">
              <a:avLst/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3" name="Rounded Rectangle"/>
            <p:cNvSpPr/>
            <p:nvPr/>
          </p:nvSpPr>
          <p:spPr>
            <a:xfrm>
              <a:off x="1098359" y="0"/>
              <a:ext cx="2806307" cy="7408870"/>
            </a:xfrm>
            <a:prstGeom prst="roundRect">
              <a:avLst>
                <a:gd name="adj" fmla="val 4274"/>
              </a:avLst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227" name="Group"/>
          <p:cNvGrpSpPr/>
          <p:nvPr/>
        </p:nvGrpSpPr>
        <p:grpSpPr>
          <a:xfrm>
            <a:off x="19167447" y="7379010"/>
            <a:ext cx="3308471" cy="1443099"/>
            <a:chOff x="0" y="0"/>
            <a:chExt cx="3308470" cy="1443097"/>
          </a:xfrm>
        </p:grpSpPr>
        <p:sp>
          <p:nvSpPr>
            <p:cNvPr id="225" name="data formatting"/>
            <p:cNvSpPr txBox="1"/>
            <p:nvPr/>
          </p:nvSpPr>
          <p:spPr>
            <a:xfrm>
              <a:off x="0" y="-1"/>
              <a:ext cx="3222997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data formatting</a:t>
              </a:r>
            </a:p>
          </p:txBody>
        </p:sp>
        <p:sp>
          <p:nvSpPr>
            <p:cNvPr id="226" name="flexibly transform data for presentation"/>
            <p:cNvSpPr txBox="1"/>
            <p:nvPr/>
          </p:nvSpPr>
          <p:spPr>
            <a:xfrm>
              <a:off x="0" y="554097"/>
              <a:ext cx="330847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flexibly transform data for presentation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9214903" y="2958151"/>
            <a:ext cx="9900521" cy="1007917"/>
            <a:chOff x="0" y="-3111"/>
            <a:chExt cx="9900520" cy="1007915"/>
          </a:xfrm>
        </p:grpSpPr>
        <p:sp>
          <p:nvSpPr>
            <p:cNvPr id="228" name="Line"/>
            <p:cNvSpPr/>
            <p:nvPr/>
          </p:nvSpPr>
          <p:spPr>
            <a:xfrm flipH="1" flipV="1">
              <a:off x="8779853" y="509810"/>
              <a:ext cx="1120668" cy="1"/>
            </a:xfrm>
            <a:prstGeom prst="line">
              <a:avLst/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9" name="Rounded Rectangle"/>
            <p:cNvSpPr/>
            <p:nvPr/>
          </p:nvSpPr>
          <p:spPr>
            <a:xfrm flipH="1">
              <a:off x="0" y="-3112"/>
              <a:ext cx="8779630" cy="1007917"/>
            </a:xfrm>
            <a:prstGeom prst="roundRect">
              <a:avLst>
                <a:gd name="adj" fmla="val 11974"/>
              </a:avLst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19167447" y="11523094"/>
            <a:ext cx="3630994" cy="1050537"/>
            <a:chOff x="0" y="0"/>
            <a:chExt cx="3630993" cy="1050536"/>
          </a:xfrm>
        </p:grpSpPr>
        <p:sp>
          <p:nvSpPr>
            <p:cNvPr id="231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footnotes</a:t>
              </a:r>
            </a:p>
          </p:txBody>
        </p:sp>
        <p:sp>
          <p:nvSpPr>
            <p:cNvPr id="232" name="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in the right order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51" dur="500" fill="hold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xit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55" dur="500" fill="hold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59" dur="500" fill="hold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xit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3" dur="500" fill="hold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xit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7" dur="500" fill="hold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xit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1" dur="500" fill="hold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xit" presetSubtype="8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5" dur="500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2" presetClass="exit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9" dur="500" fill="hold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2" animBg="1" advAuto="0"/>
      <p:bldP spid="209" grpId="12" animBg="1" advAuto="0"/>
      <p:bldP spid="212" grpId="3" animBg="1" advAuto="0"/>
      <p:bldP spid="212" grpId="17" animBg="1" advAuto="0"/>
      <p:bldP spid="214" grpId="1" animBg="1" advAuto="0"/>
      <p:bldP spid="214" grpId="11" animBg="1" advAuto="0"/>
      <p:bldP spid="215" grpId="10" animBg="1" advAuto="0"/>
      <p:bldP spid="218" grpId="6" animBg="1" advAuto="0"/>
      <p:bldP spid="218" grpId="14" animBg="1" advAuto="0"/>
      <p:bldP spid="221" grpId="7" animBg="1" advAuto="0"/>
      <p:bldP spid="221" grpId="15" animBg="1" advAuto="0"/>
      <p:bldP spid="224" grpId="4" animBg="1" advAuto="0"/>
      <p:bldP spid="224" grpId="18" animBg="1" advAuto="0"/>
      <p:bldP spid="227" grpId="8" animBg="1" advAuto="0"/>
      <p:bldP spid="227" grpId="16" animBg="1" advAuto="0"/>
      <p:bldP spid="230" grpId="5" animBg="1" advAuto="0"/>
      <p:bldP spid="230" grpId="13" animBg="1" advAuto="0"/>
      <p:bldP spid="233" grpId="9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hat are some useful features in display tables?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What are some useful features in display tables?</a:t>
            </a:r>
          </a:p>
        </p:txBody>
      </p:sp>
      <p:pic>
        <p:nvPicPr>
          <p:cNvPr id="236" name="display_table_example.png" descr="display_table_example.png"/>
          <p:cNvPicPr>
            <a:picLocks noChangeAspect="1"/>
          </p:cNvPicPr>
          <p:nvPr/>
        </p:nvPicPr>
        <p:blipFill>
          <a:blip r:embed="rId2">
            <a:extLst/>
          </a:blip>
          <a:srcRect l="1376" r="1162"/>
          <a:stretch>
            <a:fillRect/>
          </a:stretch>
        </p:blipFill>
        <p:spPr>
          <a:xfrm>
            <a:off x="6404765" y="2113233"/>
            <a:ext cx="11572079" cy="1065787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Line"/>
          <p:cNvSpPr/>
          <p:nvPr/>
        </p:nvSpPr>
        <p:spPr>
          <a:xfrm flipH="1" flipV="1">
            <a:off x="10504677" y="11846944"/>
            <a:ext cx="861405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40" name="Group"/>
          <p:cNvGrpSpPr/>
          <p:nvPr/>
        </p:nvGrpSpPr>
        <p:grpSpPr>
          <a:xfrm>
            <a:off x="19167447" y="11523094"/>
            <a:ext cx="3630994" cy="1050537"/>
            <a:chOff x="0" y="0"/>
            <a:chExt cx="3630993" cy="1050536"/>
          </a:xfrm>
        </p:grpSpPr>
        <p:sp>
          <p:nvSpPr>
            <p:cNvPr id="238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footnotes</a:t>
              </a:r>
            </a:p>
          </p:txBody>
        </p:sp>
        <p:sp>
          <p:nvSpPr>
            <p:cNvPr id="239" name="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in the right order 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7659835" y="2838181"/>
            <a:ext cx="2097536" cy="1270001"/>
            <a:chOff x="76200" y="0"/>
            <a:chExt cx="2097535" cy="1270000"/>
          </a:xfrm>
        </p:grpSpPr>
        <p:grpSp>
          <p:nvGrpSpPr>
            <p:cNvPr id="243" name="Group"/>
            <p:cNvGrpSpPr/>
            <p:nvPr/>
          </p:nvGrpSpPr>
          <p:grpSpPr>
            <a:xfrm>
              <a:off x="903735" y="0"/>
              <a:ext cx="1270001" cy="1270000"/>
              <a:chOff x="0" y="0"/>
              <a:chExt cx="1270000" cy="1270000"/>
            </a:xfrm>
          </p:grpSpPr>
          <p:sp>
            <p:nvSpPr>
              <p:cNvPr id="24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242" name="1"/>
              <p:cNvSpPr txBox="1"/>
              <p:nvPr/>
            </p:nvSpPr>
            <p:spPr>
              <a:xfrm>
                <a:off x="333854" y="192334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244" name="Line"/>
            <p:cNvSpPr/>
            <p:nvPr/>
          </p:nvSpPr>
          <p:spPr>
            <a:xfrm flipH="1" flipV="1">
              <a:off x="76200" y="632773"/>
              <a:ext cx="826100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246" name="Line"/>
          <p:cNvSpPr/>
          <p:nvPr/>
        </p:nvSpPr>
        <p:spPr>
          <a:xfrm flipH="1" flipV="1">
            <a:off x="14080332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51" name="Group"/>
          <p:cNvGrpSpPr/>
          <p:nvPr/>
        </p:nvGrpSpPr>
        <p:grpSpPr>
          <a:xfrm>
            <a:off x="14075525" y="4313791"/>
            <a:ext cx="5681846" cy="1270001"/>
            <a:chOff x="76200" y="0"/>
            <a:chExt cx="5681845" cy="1270000"/>
          </a:xfrm>
        </p:grpSpPr>
        <p:sp>
          <p:nvSpPr>
            <p:cNvPr id="247" name="Line"/>
            <p:cNvSpPr/>
            <p:nvPr/>
          </p:nvSpPr>
          <p:spPr>
            <a:xfrm flipH="1" flipV="1">
              <a:off x="76200" y="634999"/>
              <a:ext cx="4410410" cy="2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250" name="Group"/>
            <p:cNvGrpSpPr/>
            <p:nvPr/>
          </p:nvGrpSpPr>
          <p:grpSpPr>
            <a:xfrm>
              <a:off x="4488045" y="0"/>
              <a:ext cx="1270001" cy="1270000"/>
              <a:chOff x="0" y="0"/>
              <a:chExt cx="1270000" cy="1270000"/>
            </a:xfrm>
          </p:grpSpPr>
          <p:sp>
            <p:nvSpPr>
              <p:cNvPr id="248" name="2"/>
              <p:cNvSpPr txBox="1"/>
              <p:nvPr/>
            </p:nvSpPr>
            <p:spPr>
              <a:xfrm>
                <a:off x="353548" y="192334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249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252" name="Line"/>
          <p:cNvSpPr/>
          <p:nvPr/>
        </p:nvSpPr>
        <p:spPr>
          <a:xfrm flipH="1">
            <a:off x="15359298" y="6832600"/>
            <a:ext cx="3126636" cy="0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57" name="Group"/>
          <p:cNvGrpSpPr/>
          <p:nvPr/>
        </p:nvGrpSpPr>
        <p:grpSpPr>
          <a:xfrm>
            <a:off x="15317908" y="6187135"/>
            <a:ext cx="4439463" cy="1270001"/>
            <a:chOff x="76199" y="0"/>
            <a:chExt cx="4439462" cy="1270000"/>
          </a:xfrm>
        </p:grpSpPr>
        <p:grpSp>
          <p:nvGrpSpPr>
            <p:cNvPr id="255" name="Group"/>
            <p:cNvGrpSpPr/>
            <p:nvPr/>
          </p:nvGrpSpPr>
          <p:grpSpPr>
            <a:xfrm>
              <a:off x="3245662" y="0"/>
              <a:ext cx="1270001" cy="1270000"/>
              <a:chOff x="0" y="0"/>
              <a:chExt cx="1270000" cy="1270000"/>
            </a:xfrm>
          </p:grpSpPr>
          <p:sp>
            <p:nvSpPr>
              <p:cNvPr id="253" name="3"/>
              <p:cNvSpPr txBox="1"/>
              <p:nvPr/>
            </p:nvSpPr>
            <p:spPr>
              <a:xfrm>
                <a:off x="360703" y="192334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254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256" name="Line"/>
            <p:cNvSpPr/>
            <p:nvPr/>
          </p:nvSpPr>
          <p:spPr>
            <a:xfrm flipH="1" flipV="1">
              <a:off x="76199" y="641227"/>
              <a:ext cx="3168028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4662754" y="10670883"/>
            <a:ext cx="1949939" cy="2352123"/>
            <a:chOff x="0" y="0"/>
            <a:chExt cx="1949937" cy="2352121"/>
          </a:xfrm>
        </p:grpSpPr>
        <p:grpSp>
          <p:nvGrpSpPr>
            <p:cNvPr id="262" name="Group"/>
            <p:cNvGrpSpPr/>
            <p:nvPr/>
          </p:nvGrpSpPr>
          <p:grpSpPr>
            <a:xfrm>
              <a:off x="0" y="0"/>
              <a:ext cx="1270000" cy="2352122"/>
              <a:chOff x="0" y="0"/>
              <a:chExt cx="1270000" cy="2352121"/>
            </a:xfrm>
          </p:grpSpPr>
          <p:sp>
            <p:nvSpPr>
              <p:cNvPr id="258" name="1"/>
              <p:cNvSpPr txBox="1"/>
              <p:nvPr/>
            </p:nvSpPr>
            <p:spPr>
              <a:xfrm>
                <a:off x="345994" y="7341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259" name="2"/>
              <p:cNvSpPr txBox="1"/>
              <p:nvPr/>
            </p:nvSpPr>
            <p:spPr>
              <a:xfrm>
                <a:off x="367134" y="72206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260" name="3"/>
              <p:cNvSpPr txBox="1"/>
              <p:nvPr/>
            </p:nvSpPr>
            <p:spPr>
              <a:xfrm>
                <a:off x="367756" y="1368582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261" name="Rounded Rectangle"/>
              <p:cNvSpPr/>
              <p:nvPr/>
            </p:nvSpPr>
            <p:spPr>
              <a:xfrm>
                <a:off x="0" y="0"/>
                <a:ext cx="1270000" cy="2352122"/>
              </a:xfrm>
              <a:prstGeom prst="roundRect">
                <a:avLst>
                  <a:gd name="adj" fmla="val 50000"/>
                </a:avLst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263" name="Line"/>
            <p:cNvSpPr/>
            <p:nvPr/>
          </p:nvSpPr>
          <p:spPr>
            <a:xfrm>
              <a:off x="1270661" y="1197605"/>
              <a:ext cx="467361" cy="1"/>
            </a:xfrm>
            <a:prstGeom prst="line">
              <a:avLst/>
            </a:prstGeom>
            <a:noFill/>
            <a:ln w="50800" cap="flat">
              <a:solidFill>
                <a:srgbClr val="53AF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64" name="Rounded Rectangle"/>
            <p:cNvSpPr/>
            <p:nvPr/>
          </p:nvSpPr>
          <p:spPr>
            <a:xfrm>
              <a:off x="1751577" y="840809"/>
              <a:ext cx="198361" cy="714041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rgbClr val="54AF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1" animBg="1" advAuto="0"/>
      <p:bldP spid="251" grpId="2" animBg="1" advAuto="0"/>
      <p:bldP spid="257" grpId="3" animBg="1" advAuto="0"/>
      <p:bldP spid="265" grpId="4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We Need Some Structure for a Table;…"/>
          <p:cNvSpPr txBox="1"/>
          <p:nvPr/>
        </p:nvSpPr>
        <p:spPr>
          <a:xfrm>
            <a:off x="1248475" y="6045200"/>
            <a:ext cx="2185923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We Need Some Structure for a Table;</a:t>
            </a:r>
          </a:p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Parts of It.</a:t>
            </a:r>
          </a:p>
        </p:txBody>
      </p:sp>
      <p:sp>
        <p:nvSpPr>
          <p:cNvPr id="268" name="The Structural"/>
          <p:cNvSpPr txBox="1"/>
          <p:nvPr/>
        </p:nvSpPr>
        <p:spPr>
          <a:xfrm>
            <a:off x="7812637" y="-1436164"/>
            <a:ext cx="42437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Structural </a:t>
            </a:r>
          </a:p>
        </p:txBody>
      </p:sp>
      <p:sp>
        <p:nvSpPr>
          <p:cNvPr id="269" name="The"/>
          <p:cNvSpPr txBox="1"/>
          <p:nvPr/>
        </p:nvSpPr>
        <p:spPr>
          <a:xfrm>
            <a:off x="11864744" y="-913344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</a:t>
            </a:r>
          </a:p>
        </p:txBody>
      </p:sp>
      <p:sp>
        <p:nvSpPr>
          <p:cNvPr id="270" name="Structural"/>
          <p:cNvSpPr txBox="1"/>
          <p:nvPr/>
        </p:nvSpPr>
        <p:spPr>
          <a:xfrm>
            <a:off x="4860034" y="-1228576"/>
            <a:ext cx="28314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Structural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8740623" y="3975455"/>
            <a:ext cx="3507024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3" name="Rectangle"/>
          <p:cNvSpPr/>
          <p:nvPr/>
        </p:nvSpPr>
        <p:spPr>
          <a:xfrm>
            <a:off x="8741535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4" name="Rectangle"/>
          <p:cNvSpPr/>
          <p:nvPr/>
        </p:nvSpPr>
        <p:spPr>
          <a:xfrm>
            <a:off x="8962860" y="5715999"/>
            <a:ext cx="3098438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5" name="stub…"/>
          <p:cNvSpPr txBox="1"/>
          <p:nvPr/>
        </p:nvSpPr>
        <p:spPr>
          <a:xfrm>
            <a:off x="6892558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276" name="stub"/>
          <p:cNvSpPr txBox="1"/>
          <p:nvPr/>
        </p:nvSpPr>
        <p:spPr>
          <a:xfrm>
            <a:off x="6892558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277" name="row label"/>
          <p:cNvSpPr txBox="1"/>
          <p:nvPr/>
        </p:nvSpPr>
        <p:spPr>
          <a:xfrm>
            <a:off x="9096764" y="6043632"/>
            <a:ext cx="27947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278" name="row label"/>
          <p:cNvSpPr txBox="1"/>
          <p:nvPr/>
        </p:nvSpPr>
        <p:spPr>
          <a:xfrm>
            <a:off x="9096541" y="6954788"/>
            <a:ext cx="27951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279" name="row label"/>
          <p:cNvSpPr txBox="1"/>
          <p:nvPr/>
        </p:nvSpPr>
        <p:spPr>
          <a:xfrm>
            <a:off x="9098993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280" name="row label"/>
          <p:cNvSpPr txBox="1"/>
          <p:nvPr/>
        </p:nvSpPr>
        <p:spPr>
          <a:xfrm>
            <a:off x="9098324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281" name="Rectangle"/>
          <p:cNvSpPr/>
          <p:nvPr/>
        </p:nvSpPr>
        <p:spPr>
          <a:xfrm>
            <a:off x="8962860" y="4224502"/>
            <a:ext cx="3098438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2" name="stubhead label"/>
          <p:cNvSpPr txBox="1"/>
          <p:nvPr/>
        </p:nvSpPr>
        <p:spPr>
          <a:xfrm>
            <a:off x="9096764" y="4206582"/>
            <a:ext cx="2794742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283" name="Rectangle"/>
          <p:cNvSpPr/>
          <p:nvPr/>
        </p:nvSpPr>
        <p:spPr>
          <a:xfrm>
            <a:off x="6730603" y="5526313"/>
            <a:ext cx="10922794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4" name="Rectangle"/>
          <p:cNvSpPr/>
          <p:nvPr/>
        </p:nvSpPr>
        <p:spPr>
          <a:xfrm>
            <a:off x="6730603" y="3975455"/>
            <a:ext cx="10922794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5" name="Rectangle"/>
          <p:cNvSpPr/>
          <p:nvPr/>
        </p:nvSpPr>
        <p:spPr>
          <a:xfrm>
            <a:off x="6977198" y="4224502"/>
            <a:ext cx="10429604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 flipV="1">
            <a:off x="7157655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 flipV="1">
            <a:off x="10510768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 flipV="1">
            <a:off x="13863881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 flipV="1">
            <a:off x="1721699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7146998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7146998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2" name="Line"/>
          <p:cNvSpPr/>
          <p:nvPr/>
        </p:nvSpPr>
        <p:spPr>
          <a:xfrm>
            <a:off x="7146998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3" name="Line"/>
          <p:cNvSpPr/>
          <p:nvPr/>
        </p:nvSpPr>
        <p:spPr>
          <a:xfrm>
            <a:off x="7146998" y="682306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4" name="Line"/>
          <p:cNvSpPr/>
          <p:nvPr/>
        </p:nvSpPr>
        <p:spPr>
          <a:xfrm>
            <a:off x="7146998" y="591307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5" name="table body"/>
          <p:cNvSpPr txBox="1"/>
          <p:nvPr/>
        </p:nvSpPr>
        <p:spPr>
          <a:xfrm>
            <a:off x="17844796" y="7382277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296" name="column labels"/>
          <p:cNvSpPr txBox="1"/>
          <p:nvPr/>
        </p:nvSpPr>
        <p:spPr>
          <a:xfrm>
            <a:off x="17844796" y="4393272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297" name="cell"/>
          <p:cNvSpPr txBox="1"/>
          <p:nvPr/>
        </p:nvSpPr>
        <p:spPr>
          <a:xfrm>
            <a:off x="7896745" y="604729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298" name="cell"/>
          <p:cNvSpPr txBox="1"/>
          <p:nvPr/>
        </p:nvSpPr>
        <p:spPr>
          <a:xfrm>
            <a:off x="7896745" y="6958449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299" name="cell"/>
          <p:cNvSpPr txBox="1"/>
          <p:nvPr/>
        </p:nvSpPr>
        <p:spPr>
          <a:xfrm>
            <a:off x="7896745" y="7869605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0" name="cell"/>
          <p:cNvSpPr txBox="1"/>
          <p:nvPr/>
        </p:nvSpPr>
        <p:spPr>
          <a:xfrm>
            <a:off x="7896745" y="878076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1" name="cell"/>
          <p:cNvSpPr txBox="1"/>
          <p:nvPr/>
        </p:nvSpPr>
        <p:spPr>
          <a:xfrm>
            <a:off x="11254533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2" name="cell"/>
          <p:cNvSpPr txBox="1"/>
          <p:nvPr/>
        </p:nvSpPr>
        <p:spPr>
          <a:xfrm>
            <a:off x="11254533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3" name="cell"/>
          <p:cNvSpPr txBox="1"/>
          <p:nvPr/>
        </p:nvSpPr>
        <p:spPr>
          <a:xfrm>
            <a:off x="11254533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4" name="cell"/>
          <p:cNvSpPr txBox="1"/>
          <p:nvPr/>
        </p:nvSpPr>
        <p:spPr>
          <a:xfrm>
            <a:off x="11254533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5" name="cell"/>
          <p:cNvSpPr txBox="1"/>
          <p:nvPr/>
        </p:nvSpPr>
        <p:spPr>
          <a:xfrm>
            <a:off x="14598296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6" name="cell"/>
          <p:cNvSpPr txBox="1"/>
          <p:nvPr/>
        </p:nvSpPr>
        <p:spPr>
          <a:xfrm>
            <a:off x="14598296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7" name="cell"/>
          <p:cNvSpPr txBox="1"/>
          <p:nvPr/>
        </p:nvSpPr>
        <p:spPr>
          <a:xfrm>
            <a:off x="14598296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8" name="cell"/>
          <p:cNvSpPr txBox="1"/>
          <p:nvPr/>
        </p:nvSpPr>
        <p:spPr>
          <a:xfrm>
            <a:off x="14598296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09" name="column…"/>
          <p:cNvSpPr txBox="1"/>
          <p:nvPr/>
        </p:nvSpPr>
        <p:spPr>
          <a:xfrm>
            <a:off x="14602972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10" name="column…"/>
          <p:cNvSpPr txBox="1"/>
          <p:nvPr/>
        </p:nvSpPr>
        <p:spPr>
          <a:xfrm>
            <a:off x="11254533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11" name="column…"/>
          <p:cNvSpPr txBox="1"/>
          <p:nvPr/>
        </p:nvSpPr>
        <p:spPr>
          <a:xfrm>
            <a:off x="7892070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12" name="Line"/>
          <p:cNvSpPr/>
          <p:nvPr/>
        </p:nvSpPr>
        <p:spPr>
          <a:xfrm>
            <a:off x="8962860" y="591307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8962860" y="682306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8962860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>
            <a:off x="8962860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16" name="Line"/>
          <p:cNvSpPr/>
          <p:nvPr/>
        </p:nvSpPr>
        <p:spPr>
          <a:xfrm>
            <a:off x="8962860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17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Structural Parts of a Table</a:t>
            </a:r>
          </a:p>
        </p:txBody>
      </p:sp>
      <p:sp>
        <p:nvSpPr>
          <p:cNvPr id="318" name="The Structural"/>
          <p:cNvSpPr txBox="1"/>
          <p:nvPr/>
        </p:nvSpPr>
        <p:spPr>
          <a:xfrm>
            <a:off x="7812637" y="-1436164"/>
            <a:ext cx="42437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Structural </a:t>
            </a:r>
          </a:p>
        </p:txBody>
      </p:sp>
      <p:sp>
        <p:nvSpPr>
          <p:cNvPr id="319" name="The"/>
          <p:cNvSpPr txBox="1"/>
          <p:nvPr/>
        </p:nvSpPr>
        <p:spPr>
          <a:xfrm>
            <a:off x="11864744" y="-913344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</a:t>
            </a:r>
          </a:p>
        </p:txBody>
      </p:sp>
      <p:sp>
        <p:nvSpPr>
          <p:cNvPr id="320" name="Structural"/>
          <p:cNvSpPr txBox="1"/>
          <p:nvPr/>
        </p:nvSpPr>
        <p:spPr>
          <a:xfrm>
            <a:off x="4860034" y="-1228576"/>
            <a:ext cx="28314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Structural</a:t>
            </a:r>
          </a:p>
        </p:txBody>
      </p:sp>
      <p:sp>
        <p:nvSpPr>
          <p:cNvPr id="321" name="This is the most basic form of a gt table"/>
          <p:cNvSpPr txBox="1"/>
          <p:nvPr/>
        </p:nvSpPr>
        <p:spPr>
          <a:xfrm>
            <a:off x="3934266" y="2544047"/>
            <a:ext cx="16515468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This is the most basic form of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"/>
          <p:cNvGrpSpPr/>
          <p:nvPr/>
        </p:nvGrpSpPr>
        <p:grpSpPr>
          <a:xfrm>
            <a:off x="4994887" y="3980983"/>
            <a:ext cx="14427395" cy="2123982"/>
            <a:chOff x="0" y="0"/>
            <a:chExt cx="14427393" cy="2123981"/>
          </a:xfrm>
        </p:grpSpPr>
        <p:sp>
          <p:nvSpPr>
            <p:cNvPr id="323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4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5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6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327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329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30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31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32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333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334" name="row label"/>
          <p:cNvSpPr txBox="1"/>
          <p:nvPr/>
        </p:nvSpPr>
        <p:spPr>
          <a:xfrm>
            <a:off x="5349768" y="6043632"/>
            <a:ext cx="27947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335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336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337" name="row label"/>
          <p:cNvSpPr txBox="1"/>
          <p:nvPr/>
        </p:nvSpPr>
        <p:spPr>
          <a:xfrm>
            <a:off x="5351329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338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39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340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1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2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3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4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5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7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8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9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50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54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355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356" name="cell"/>
          <p:cNvSpPr txBox="1"/>
          <p:nvPr/>
        </p:nvSpPr>
        <p:spPr>
          <a:xfrm>
            <a:off x="9665630" y="604729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57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58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59" name="cell"/>
          <p:cNvSpPr txBox="1"/>
          <p:nvPr/>
        </p:nvSpPr>
        <p:spPr>
          <a:xfrm>
            <a:off x="9665630" y="8780760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60" name="cell"/>
          <p:cNvSpPr txBox="1"/>
          <p:nvPr/>
        </p:nvSpPr>
        <p:spPr>
          <a:xfrm>
            <a:off x="13023420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61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62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63" name="cell"/>
          <p:cNvSpPr txBox="1"/>
          <p:nvPr/>
        </p:nvSpPr>
        <p:spPr>
          <a:xfrm>
            <a:off x="13023420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64" name="cell"/>
          <p:cNvSpPr txBox="1"/>
          <p:nvPr/>
        </p:nvSpPr>
        <p:spPr>
          <a:xfrm>
            <a:off x="16367182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65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66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67" name="cell"/>
          <p:cNvSpPr txBox="1"/>
          <p:nvPr/>
        </p:nvSpPr>
        <p:spPr>
          <a:xfrm>
            <a:off x="16367182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368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69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70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71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5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6" name="row group label"/>
          <p:cNvSpPr txBox="1"/>
          <p:nvPr/>
        </p:nvSpPr>
        <p:spPr>
          <a:xfrm>
            <a:off x="4952916" y="60436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-144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377" name="summary label"/>
          <p:cNvSpPr txBox="1"/>
          <p:nvPr/>
        </p:nvSpPr>
        <p:spPr>
          <a:xfrm>
            <a:off x="4970860" y="87766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-144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378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379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380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381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Structural Parts of a Table</a:t>
            </a:r>
          </a:p>
        </p:txBody>
      </p:sp>
      <p:sp>
        <p:nvSpPr>
          <p:cNvPr id="382" name="A table stub is not always needed but it can be useful!"/>
          <p:cNvSpPr txBox="1"/>
          <p:nvPr/>
        </p:nvSpPr>
        <p:spPr>
          <a:xfrm>
            <a:off x="3934266" y="1086096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 table stub is not always needed but it can be useful!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0" dur="500" fill="hold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xit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8" dur="500" fill="hold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xit" presetSubtype="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22" dur="500" fill="hold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xit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26" dur="500" fill="hold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35" dur="500" fill="hold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xit" presetSubtype="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43" dur="500" fill="hold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xit" presetSubtype="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47" dur="500" fill="hold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xit" presetSubtype="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51" dur="500" fill="hold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1" animBg="1" advAuto="0"/>
      <p:bldP spid="334" grpId="2" animBg="1" advAuto="0"/>
      <p:bldP spid="337" grpId="8" animBg="1" advAuto="0"/>
      <p:bldP spid="341" grpId="16" animBg="1" advAuto="0"/>
      <p:bldP spid="342" grpId="7" animBg="1" advAuto="0"/>
      <p:bldP spid="356" grpId="6" animBg="1" advAuto="0"/>
      <p:bldP spid="359" grpId="12" animBg="1" advAuto="0"/>
      <p:bldP spid="360" grpId="4" animBg="1" advAuto="0"/>
      <p:bldP spid="363" grpId="10" animBg="1" advAuto="0"/>
      <p:bldP spid="364" grpId="5" animBg="1" advAuto="0"/>
      <p:bldP spid="367" grpId="11" animBg="1" advAuto="0"/>
      <p:bldP spid="376" grpId="3" animBg="1" advAuto="0"/>
      <p:bldP spid="377" grpId="9" animBg="1" advAuto="0"/>
      <p:bldP spid="378" grpId="13" animBg="1" advAuto="0"/>
      <p:bldP spid="379" grpId="14" animBg="1" advAuto="0"/>
      <p:bldP spid="380" grpId="1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"/>
          <p:cNvGrpSpPr/>
          <p:nvPr/>
        </p:nvGrpSpPr>
        <p:grpSpPr>
          <a:xfrm>
            <a:off x="4994887" y="7869390"/>
            <a:ext cx="14427395" cy="2123982"/>
            <a:chOff x="0" y="0"/>
            <a:chExt cx="14427393" cy="2123981"/>
          </a:xfrm>
        </p:grpSpPr>
        <p:sp>
          <p:nvSpPr>
            <p:cNvPr id="384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387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385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86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footnotes</a:t>
                </a:r>
              </a:p>
            </p:txBody>
          </p:sp>
        </p:grpSp>
        <p:grpSp>
          <p:nvGrpSpPr>
            <p:cNvPr id="390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388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89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source notes</a:t>
                </a:r>
              </a:p>
            </p:txBody>
          </p:sp>
        </p:grpSp>
      </p:grpSp>
      <p:grpSp>
        <p:nvGrpSpPr>
          <p:cNvPr id="397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3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95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396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398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00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01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402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403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404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405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06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407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08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09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0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1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3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4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5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6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8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19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1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422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423" name="cell"/>
          <p:cNvSpPr txBox="1"/>
          <p:nvPr/>
        </p:nvSpPr>
        <p:spPr>
          <a:xfrm>
            <a:off x="9665630" y="604729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24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25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26" name="cell"/>
          <p:cNvSpPr txBox="1"/>
          <p:nvPr/>
        </p:nvSpPr>
        <p:spPr>
          <a:xfrm>
            <a:off x="13023420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27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28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29" name="cell"/>
          <p:cNvSpPr txBox="1"/>
          <p:nvPr/>
        </p:nvSpPr>
        <p:spPr>
          <a:xfrm>
            <a:off x="16367182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30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31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432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33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34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35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40" name="row group label"/>
          <p:cNvSpPr txBox="1"/>
          <p:nvPr/>
        </p:nvSpPr>
        <p:spPr>
          <a:xfrm>
            <a:off x="4952916" y="60436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-144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441" name="summary label"/>
          <p:cNvSpPr txBox="1"/>
          <p:nvPr/>
        </p:nvSpPr>
        <p:spPr>
          <a:xfrm>
            <a:off x="4970860" y="87766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-144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442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443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444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445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446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Structural Parts of a Table</a:t>
            </a:r>
          </a:p>
        </p:txBody>
      </p:sp>
      <p:sp>
        <p:nvSpPr>
          <p:cNvPr id="447" name="A table header is a great place to add a title and a subtitle"/>
          <p:cNvSpPr txBox="1"/>
          <p:nvPr/>
        </p:nvSpPr>
        <p:spPr>
          <a:xfrm>
            <a:off x="3934266" y="1086096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 table header is a great place to add a title and a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D79B57"/>
      </a:dk1>
      <a:lt1>
        <a:srgbClr val="80A9D7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>
        <a:norm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all" spc="443" normalizeH="0" baseline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>
        <a:norm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all" spc="443" normalizeH="0" baseline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1699</Words>
  <Application>Microsoft Office PowerPoint</Application>
  <PresentationFormat>Custom</PresentationFormat>
  <Paragraphs>526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Helvetica</vt:lpstr>
      <vt:lpstr>Helvetica Light</vt:lpstr>
      <vt:lpstr>Helvetica Neue</vt:lpstr>
      <vt:lpstr>Menlo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Gina_Atopthelap</dc:creator>
  <cp:lastModifiedBy>Nichols, Virginia A [AGRON]</cp:lastModifiedBy>
  <cp:revision>1</cp:revision>
  <dcterms:modified xsi:type="dcterms:W3CDTF">2019-01-21T19:17:06Z</dcterms:modified>
</cp:coreProperties>
</file>